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58" r:id="rId2"/>
    <p:sldId id="312" r:id="rId3"/>
    <p:sldId id="354" r:id="rId4"/>
    <p:sldId id="355" r:id="rId5"/>
    <p:sldId id="356" r:id="rId6"/>
    <p:sldId id="359" r:id="rId7"/>
    <p:sldId id="315" r:id="rId8"/>
    <p:sldId id="316" r:id="rId9"/>
    <p:sldId id="317" r:id="rId10"/>
    <p:sldId id="318" r:id="rId11"/>
    <p:sldId id="319" r:id="rId12"/>
    <p:sldId id="350" r:id="rId13"/>
    <p:sldId id="351" r:id="rId14"/>
    <p:sldId id="352" r:id="rId15"/>
    <p:sldId id="322" r:id="rId16"/>
    <p:sldId id="357" r:id="rId17"/>
    <p:sldId id="353" r:id="rId18"/>
    <p:sldId id="323" r:id="rId19"/>
    <p:sldId id="324" r:id="rId20"/>
    <p:sldId id="346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338" r:id="rId35"/>
    <p:sldId id="339" r:id="rId36"/>
    <p:sldId id="349" r:id="rId37"/>
    <p:sldId id="341" r:id="rId38"/>
    <p:sldId id="342" r:id="rId39"/>
    <p:sldId id="343" r:id="rId40"/>
    <p:sldId id="360" r:id="rId41"/>
    <p:sldId id="344" r:id="rId42"/>
    <p:sldId id="345" r:id="rId43"/>
    <p:sldId id="347" r:id="rId44"/>
    <p:sldId id="348" r:id="rId45"/>
    <p:sldId id="309" r:id="rId4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660"/>
  </p:normalViewPr>
  <p:slideViewPr>
    <p:cSldViewPr>
      <p:cViewPr>
        <p:scale>
          <a:sx n="70" d="100"/>
          <a:sy n="70" d="100"/>
        </p:scale>
        <p:origin x="-576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5-10-08&#48177;&#50629;\&#45236;&#47928;&#49436;\2016&#45432;&#52509;\&#44221;&#51228;+&#52280;&#44256;&#51088;&#47308;\&#48708;&#51221;&#44508;&#51649;&#44508;&#47784;_&#53685;&#44228;&#52397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5-10-08&#48177;&#50629;\&#45236;&#47928;&#49436;\2016&#45432;&#52509;\&#44221;&#51228;+&#52280;&#44256;&#51088;&#47308;\&#48708;&#51221;&#44508;&#51649;&#44508;&#47784;_&#53685;&#44228;&#52397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5.5053130494610875E-3"/>
          <c:y val="0.30165374782697618"/>
          <c:w val="0.97778368116606429"/>
          <c:h val="0.61158727886286857"/>
        </c:manualLayout>
      </c:layout>
      <c:barChart>
        <c:barDir val="col"/>
        <c:grouping val="clustered"/>
        <c:ser>
          <c:idx val="0"/>
          <c:order val="0"/>
          <c:tx>
            <c:strRef>
              <c:f>Sheet1!$A$10</c:f>
              <c:strCache>
                <c:ptCount val="1"/>
                <c:pt idx="0">
                  <c:v>(통계청)규모</c:v>
                </c:pt>
              </c:strCache>
            </c:strRef>
          </c:tx>
          <c:dLbls>
            <c:dLbl>
              <c:idx val="14"/>
              <c:spPr/>
              <c:txPr>
                <a:bodyPr/>
                <a:lstStyle/>
                <a:p>
                  <a:pPr>
                    <a:defRPr b="1"/>
                  </a:pPr>
                  <a:endParaRPr lang="ko-KR"/>
                </a:p>
              </c:txPr>
            </c:dLbl>
            <c:showVal val="1"/>
          </c:dLbls>
          <c:cat>
            <c:numRef>
              <c:f>Sheet1!$B$9:$P$9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Sheet1!$B$10:$P$10</c:f>
              <c:numCache>
                <c:formatCode>#,##0</c:formatCode>
                <c:ptCount val="15"/>
                <c:pt idx="0">
                  <c:v>3635</c:v>
                </c:pt>
                <c:pt idx="1">
                  <c:v>3839</c:v>
                </c:pt>
                <c:pt idx="2">
                  <c:v>4606</c:v>
                </c:pt>
                <c:pt idx="3">
                  <c:v>5394</c:v>
                </c:pt>
                <c:pt idx="4">
                  <c:v>5483</c:v>
                </c:pt>
                <c:pt idx="5">
                  <c:v>5457</c:v>
                </c:pt>
                <c:pt idx="6">
                  <c:v>5703</c:v>
                </c:pt>
                <c:pt idx="7">
                  <c:v>5445</c:v>
                </c:pt>
                <c:pt idx="8">
                  <c:v>5754</c:v>
                </c:pt>
                <c:pt idx="9">
                  <c:v>5685</c:v>
                </c:pt>
                <c:pt idx="10">
                  <c:v>5995</c:v>
                </c:pt>
                <c:pt idx="11">
                  <c:v>5911</c:v>
                </c:pt>
                <c:pt idx="12">
                  <c:v>5946</c:v>
                </c:pt>
                <c:pt idx="13">
                  <c:v>6077</c:v>
                </c:pt>
                <c:pt idx="14">
                  <c:v>6012</c:v>
                </c:pt>
              </c:numCache>
            </c:numRef>
          </c:val>
        </c:ser>
        <c:ser>
          <c:idx val="1"/>
          <c:order val="1"/>
          <c:tx>
            <c:strRef>
              <c:f>Sheet1!$A$11</c:f>
              <c:strCache>
                <c:ptCount val="1"/>
                <c:pt idx="0">
                  <c:v>(노사연)규모</c:v>
                </c:pt>
              </c:strCache>
            </c:strRef>
          </c:tx>
          <c:dLbls>
            <c:dLbl>
              <c:idx val="14"/>
              <c:spPr/>
              <c:txPr>
                <a:bodyPr/>
                <a:lstStyle/>
                <a:p>
                  <a:pPr>
                    <a:defRPr b="1"/>
                  </a:pPr>
                  <a:endParaRPr lang="ko-KR"/>
                </a:p>
              </c:txPr>
            </c:dLbl>
            <c:showVal val="1"/>
          </c:dLbls>
          <c:cat>
            <c:numRef>
              <c:f>Sheet1!$B$9:$P$9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Sheet1!$B$11:$P$11</c:f>
              <c:numCache>
                <c:formatCode>_-* #,##0_-;\-* #,##0_-;_-* "-"_-;_-@_-</c:formatCode>
                <c:ptCount val="15"/>
                <c:pt idx="0">
                  <c:v>7366</c:v>
                </c:pt>
                <c:pt idx="1">
                  <c:v>7723</c:v>
                </c:pt>
                <c:pt idx="2">
                  <c:v>7842</c:v>
                </c:pt>
                <c:pt idx="3">
                  <c:v>8156</c:v>
                </c:pt>
                <c:pt idx="4">
                  <c:v>8404</c:v>
                </c:pt>
                <c:pt idx="5">
                  <c:v>8446</c:v>
                </c:pt>
                <c:pt idx="6">
                  <c:v>8614</c:v>
                </c:pt>
                <c:pt idx="7">
                  <c:v>8397</c:v>
                </c:pt>
                <c:pt idx="8">
                  <c:v>8545</c:v>
                </c:pt>
                <c:pt idx="9">
                  <c:v>8592</c:v>
                </c:pt>
                <c:pt idx="10">
                  <c:v>8653</c:v>
                </c:pt>
                <c:pt idx="11">
                  <c:v>8476</c:v>
                </c:pt>
                <c:pt idx="12">
                  <c:v>8367</c:v>
                </c:pt>
                <c:pt idx="13">
                  <c:v>8522</c:v>
                </c:pt>
                <c:pt idx="14">
                  <c:v>8684</c:v>
                </c:pt>
              </c:numCache>
            </c:numRef>
          </c:val>
        </c:ser>
        <c:axId val="39390208"/>
        <c:axId val="39858944"/>
      </c:barChart>
      <c:catAx>
        <c:axId val="393902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39858944"/>
        <c:crosses val="autoZero"/>
        <c:auto val="1"/>
        <c:lblAlgn val="ctr"/>
        <c:lblOffset val="100"/>
      </c:catAx>
      <c:valAx>
        <c:axId val="39858944"/>
        <c:scaling>
          <c:orientation val="minMax"/>
        </c:scaling>
        <c:delete val="1"/>
        <c:axPos val="l"/>
        <c:numFmt formatCode="#,##0" sourceLinked="1"/>
        <c:tickLblPos val="none"/>
        <c:crossAx val="3939020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5585625813656789"/>
          <c:y val="0.20598000070700503"/>
          <c:w val="0.32140980557042553"/>
          <c:h val="7.3301564577155129E-2"/>
        </c:manualLayout>
      </c:layout>
    </c:legend>
    <c:plotVisOnly val="1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>
        <c:manualLayout>
          <c:layoutTarget val="inner"/>
          <c:xMode val="edge"/>
          <c:yMode val="edge"/>
          <c:x val="2.7098128697951052E-4"/>
          <c:y val="0.6310733382966256"/>
          <c:w val="0.98809385512256442"/>
          <c:h val="0.36108345345556031"/>
        </c:manualLayout>
      </c:layout>
      <c:lineChart>
        <c:grouping val="standard"/>
        <c:ser>
          <c:idx val="0"/>
          <c:order val="0"/>
          <c:tx>
            <c:strRef>
              <c:f>Sheet1!$A$15</c:f>
              <c:strCache>
                <c:ptCount val="1"/>
                <c:pt idx="0">
                  <c:v>(통계청)%</c:v>
                </c:pt>
              </c:strCache>
            </c:strRef>
          </c:tx>
          <c:spPr>
            <a:ln>
              <a:solidFill>
                <a:prstClr val="black"/>
              </a:solidFill>
              <a:prstDash val="sysDash"/>
            </a:ln>
          </c:spPr>
          <c:marker>
            <c:symbol val="square"/>
            <c:size val="8"/>
            <c:spPr>
              <a:solidFill>
                <a:prstClr val="white"/>
              </a:solidFill>
              <a:ln>
                <a:solidFill>
                  <a:schemeClr val="tx1"/>
                </a:solidFill>
                <a:prstDash val="solid"/>
              </a:ln>
            </c:spPr>
          </c:marker>
          <c:dLbls>
            <c:dLbl>
              <c:idx val="14"/>
              <c:spPr/>
              <c:txPr>
                <a:bodyPr/>
                <a:lstStyle/>
                <a:p>
                  <a:pPr>
                    <a:defRPr b="1"/>
                  </a:pPr>
                  <a:endParaRPr lang="ko-KR"/>
                </a:p>
              </c:txPr>
            </c:dLbl>
            <c:dLblPos val="b"/>
            <c:showVal val="1"/>
          </c:dLbls>
          <c:cat>
            <c:numRef>
              <c:f>Sheet1!$B$14:$P$14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Sheet1!$B$15:$P$15</c:f>
              <c:numCache>
                <c:formatCode>General</c:formatCode>
                <c:ptCount val="15"/>
                <c:pt idx="0">
                  <c:v>26.8</c:v>
                </c:pt>
                <c:pt idx="1">
                  <c:v>27.4</c:v>
                </c:pt>
                <c:pt idx="2">
                  <c:v>32.6</c:v>
                </c:pt>
                <c:pt idx="3">
                  <c:v>37</c:v>
                </c:pt>
                <c:pt idx="4">
                  <c:v>36.6</c:v>
                </c:pt>
                <c:pt idx="5">
                  <c:v>35.5</c:v>
                </c:pt>
                <c:pt idx="6">
                  <c:v>35.9</c:v>
                </c:pt>
                <c:pt idx="7">
                  <c:v>33.800000000000004</c:v>
                </c:pt>
                <c:pt idx="8">
                  <c:v>34.9</c:v>
                </c:pt>
                <c:pt idx="9">
                  <c:v>33.300000000000004</c:v>
                </c:pt>
                <c:pt idx="10">
                  <c:v>34.200000000000003</c:v>
                </c:pt>
                <c:pt idx="11">
                  <c:v>33.300000000000004</c:v>
                </c:pt>
                <c:pt idx="12">
                  <c:v>32.6</c:v>
                </c:pt>
                <c:pt idx="13">
                  <c:v>32.4</c:v>
                </c:pt>
                <c:pt idx="14">
                  <c:v>32</c:v>
                </c:pt>
              </c:numCache>
            </c:numRef>
          </c:val>
        </c:ser>
        <c:ser>
          <c:idx val="1"/>
          <c:order val="1"/>
          <c:tx>
            <c:strRef>
              <c:f>Sheet1!$A$16</c:f>
              <c:strCache>
                <c:ptCount val="1"/>
                <c:pt idx="0">
                  <c:v>(노사연)%</c:v>
                </c:pt>
              </c:strCache>
            </c:strRef>
          </c:tx>
          <c:spPr>
            <a:ln>
              <a:solidFill>
                <a:schemeClr val="tx1">
                  <a:lumMod val="95000"/>
                  <a:lumOff val="5000"/>
                </a:schemeClr>
              </a:solidFill>
            </a:ln>
          </c:spPr>
          <c:marker>
            <c:symbol val="circle"/>
            <c:size val="8"/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</c:marker>
          <c:dLbls>
            <c:dLbl>
              <c:idx val="2"/>
              <c:layout>
                <c:manualLayout>
                  <c:x val="-2.9183841871321052E-2"/>
                  <c:y val="5.0813964802868775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2.9183841871321052E-2"/>
                  <c:y val="5.440631710910241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2.6168982173870592E-2"/>
                  <c:y val="3.6444555577933212E-2"/>
                </c:manualLayout>
              </c:layout>
              <c:dLblPos val="r"/>
              <c:showVal val="1"/>
            </c:dLbl>
            <c:dLbl>
              <c:idx val="5"/>
              <c:layout>
                <c:manualLayout>
                  <c:x val="-2.3380236953728789E-2"/>
                  <c:y val="2.9259850965465899E-2"/>
                </c:manualLayout>
              </c:layout>
              <c:dLblPos val="r"/>
              <c:showVal val="1"/>
            </c:dLbl>
            <c:dLbl>
              <c:idx val="6"/>
              <c:layout>
                <c:manualLayout>
                  <c:x val="-2.9183841871321052E-2"/>
                  <c:y val="4.3629260190400296E-2"/>
                </c:manualLayout>
              </c:layout>
              <c:dLblPos val="r"/>
              <c:showVal val="1"/>
            </c:dLbl>
            <c:dLbl>
              <c:idx val="7"/>
              <c:layout>
                <c:manualLayout>
                  <c:x val="-2.7676412022596381E-2"/>
                  <c:y val="3.2852203271699652E-2"/>
                </c:manualLayout>
              </c:layout>
              <c:dLblPos val="r"/>
              <c:showVal val="1"/>
            </c:dLbl>
            <c:dLbl>
              <c:idx val="8"/>
              <c:layout>
                <c:manualLayout>
                  <c:x val="-2.4661552325145258E-2"/>
                  <c:y val="2.9259850965465899E-2"/>
                </c:manualLayout>
              </c:layout>
              <c:dLblPos val="r"/>
              <c:showVal val="1"/>
            </c:dLbl>
            <c:dLbl>
              <c:idx val="9"/>
              <c:layout>
                <c:manualLayout>
                  <c:x val="-2.9183841871321052E-2"/>
                  <c:y val="4.3629260190400296E-2"/>
                </c:manualLayout>
              </c:layout>
              <c:dLblPos val="r"/>
              <c:showVal val="1"/>
            </c:dLbl>
            <c:dLbl>
              <c:idx val="10"/>
              <c:layout>
                <c:manualLayout>
                  <c:x val="-2.7676412022596381E-2"/>
                  <c:y val="1.4890441740531465E-2"/>
                </c:manualLayout>
              </c:layout>
              <c:dLblPos val="r"/>
              <c:showVal val="1"/>
            </c:dLbl>
            <c:dLbl>
              <c:idx val="11"/>
              <c:layout>
                <c:manualLayout>
                  <c:x val="-2.6168982173870592E-2"/>
                  <c:y val="2.5667498659232287E-2"/>
                </c:manualLayout>
              </c:layout>
              <c:dLblPos val="r"/>
              <c:showVal val="1"/>
            </c:dLbl>
            <c:dLbl>
              <c:idx val="12"/>
              <c:layout>
                <c:manualLayout>
                  <c:x val="-3.069127172004682E-2"/>
                  <c:y val="3.6444555577933212E-2"/>
                </c:manualLayout>
              </c:layout>
              <c:dLblPos val="r"/>
              <c:showVal val="1"/>
            </c:dLbl>
            <c:dLbl>
              <c:idx val="13"/>
              <c:layout>
                <c:manualLayout>
                  <c:x val="-2.9183841871321052E-2"/>
                  <c:y val="3.2852203271699652E-2"/>
                </c:manualLayout>
              </c:layout>
              <c:dLblPos val="r"/>
              <c:showVal val="1"/>
            </c:dLbl>
            <c:dLbl>
              <c:idx val="14"/>
              <c:layout>
                <c:manualLayout>
                  <c:x val="-1.7350517558827747E-2"/>
                  <c:y val="2.9259850965465899E-2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ko-KR"/>
                </a:p>
              </c:txPr>
              <c:dLblPos val="r"/>
              <c:showVal val="1"/>
            </c:dLbl>
            <c:dLblPos val="b"/>
            <c:showVal val="1"/>
          </c:dLbls>
          <c:cat>
            <c:numRef>
              <c:f>Sheet1!$B$14:$P$14</c:f>
              <c:numCache>
                <c:formatCode>General</c:formatCode>
                <c:ptCount val="15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  <c:pt idx="13">
                  <c:v>2014</c:v>
                </c:pt>
                <c:pt idx="14">
                  <c:v>2015</c:v>
                </c:pt>
              </c:numCache>
            </c:numRef>
          </c:cat>
          <c:val>
            <c:numRef>
              <c:f>Sheet1!$B$16:$P$16</c:f>
              <c:numCache>
                <c:formatCode>General</c:formatCode>
                <c:ptCount val="15"/>
                <c:pt idx="0">
                  <c:v>55.7</c:v>
                </c:pt>
                <c:pt idx="1">
                  <c:v>56.6</c:v>
                </c:pt>
                <c:pt idx="2">
                  <c:v>55.4</c:v>
                </c:pt>
                <c:pt idx="3">
                  <c:v>55.9</c:v>
                </c:pt>
                <c:pt idx="4">
                  <c:v>56.1</c:v>
                </c:pt>
                <c:pt idx="5">
                  <c:v>55</c:v>
                </c:pt>
                <c:pt idx="6">
                  <c:v>54.2</c:v>
                </c:pt>
                <c:pt idx="7">
                  <c:v>52.1</c:v>
                </c:pt>
                <c:pt idx="8">
                  <c:v>51.9</c:v>
                </c:pt>
                <c:pt idx="9">
                  <c:v>50.4</c:v>
                </c:pt>
                <c:pt idx="10">
                  <c:v>49.4</c:v>
                </c:pt>
                <c:pt idx="11">
                  <c:v>47.8</c:v>
                </c:pt>
                <c:pt idx="12">
                  <c:v>45.9</c:v>
                </c:pt>
                <c:pt idx="13">
                  <c:v>45.4</c:v>
                </c:pt>
                <c:pt idx="14">
                  <c:v>45</c:v>
                </c:pt>
              </c:numCache>
            </c:numRef>
          </c:val>
        </c:ser>
        <c:marker val="1"/>
        <c:axId val="40961536"/>
        <c:axId val="40963072"/>
      </c:lineChart>
      <c:catAx>
        <c:axId val="40961536"/>
        <c:scaling>
          <c:orientation val="minMax"/>
        </c:scaling>
        <c:delete val="1"/>
        <c:axPos val="b"/>
        <c:numFmt formatCode="General" sourceLinked="1"/>
        <c:tickLblPos val="none"/>
        <c:crossAx val="40963072"/>
        <c:crosses val="autoZero"/>
        <c:auto val="1"/>
        <c:lblAlgn val="ctr"/>
        <c:lblOffset val="100"/>
      </c:catAx>
      <c:valAx>
        <c:axId val="40963072"/>
        <c:scaling>
          <c:orientation val="minMax"/>
        </c:scaling>
        <c:delete val="1"/>
        <c:axPos val="l"/>
        <c:numFmt formatCode="General" sourceLinked="1"/>
        <c:tickLblPos val="none"/>
        <c:crossAx val="409615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6637633805170745E-2"/>
          <c:y val="4.0169004618577052E-2"/>
          <c:w val="0.26601507259159329"/>
          <c:h val="8.4101049868766528E-2"/>
        </c:manualLayout>
      </c:layout>
    </c:legend>
    <c:plotVisOnly val="1"/>
  </c:chart>
  <c:spPr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FFF01D-3B0C-4A1D-890B-738986E673A7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AF601F08-C92A-475E-88C1-26E1DCFDDDD4}">
      <dgm:prSet phldrT="[텍스트]" custT="1"/>
      <dgm:spPr/>
      <dgm:t>
        <a:bodyPr/>
        <a:lstStyle/>
        <a:p>
          <a:pPr latinLnBrk="1"/>
          <a:r>
            <a:rPr lang="ko-KR" altLang="en-US" sz="1600" b="1" spc="-150" baseline="0" dirty="0" smtClean="0"/>
            <a:t>사측요구에 단호히 대응</a:t>
          </a:r>
          <a:endParaRPr lang="ko-KR" altLang="en-US" sz="1600" b="1" spc="-150" baseline="0" dirty="0"/>
        </a:p>
      </dgm:t>
    </dgm:pt>
    <dgm:pt modelId="{561988B2-6229-4348-8D24-061CFB4FF8E0}" type="parTrans" cxnId="{36ADF6E7-0197-4843-8D99-86800FC65214}">
      <dgm:prSet/>
      <dgm:spPr/>
      <dgm:t>
        <a:bodyPr/>
        <a:lstStyle/>
        <a:p>
          <a:pPr latinLnBrk="1"/>
          <a:endParaRPr lang="ko-KR" altLang="en-US"/>
        </a:p>
      </dgm:t>
    </dgm:pt>
    <dgm:pt modelId="{D7B37592-81B3-46D9-9692-324B38C8010D}" type="sibTrans" cxnId="{36ADF6E7-0197-4843-8D99-86800FC65214}">
      <dgm:prSet/>
      <dgm:spPr/>
      <dgm:t>
        <a:bodyPr/>
        <a:lstStyle/>
        <a:p>
          <a:pPr latinLnBrk="1"/>
          <a:endParaRPr lang="ko-KR" altLang="en-US"/>
        </a:p>
      </dgm:t>
    </dgm:pt>
    <dgm:pt modelId="{39B43722-0235-4BDA-B8B5-3E3F633F1DE8}">
      <dgm:prSet/>
      <dgm:spPr/>
      <dgm:t>
        <a:bodyPr/>
        <a:lstStyle/>
        <a:p>
          <a:pPr latinLnBrk="1"/>
          <a:r>
            <a:rPr lang="ko-KR" altLang="en-US" sz="1200" spc="-150" baseline="0" dirty="0" smtClean="0"/>
            <a:t>사측의 인사제도</a:t>
          </a:r>
          <a:r>
            <a:rPr lang="en-US" altLang="ko-KR" sz="1200" spc="-150" baseline="0" dirty="0" smtClean="0"/>
            <a:t>, </a:t>
          </a:r>
          <a:r>
            <a:rPr lang="ko-KR" altLang="en-US" sz="1200" spc="-150" baseline="0" dirty="0" smtClean="0"/>
            <a:t>임금체계 개편요구에 단호히 대응하고 조합원들의 개별행동은 금지</a:t>
          </a:r>
          <a:endParaRPr lang="ko-KR" altLang="en-US" sz="1200" spc="-150" baseline="0" dirty="0"/>
        </a:p>
      </dgm:t>
    </dgm:pt>
    <dgm:pt modelId="{9F2CF78F-967E-4E95-AEC6-A2DA4F01405B}" type="parTrans" cxnId="{5BE05D08-96E0-41EF-829C-54F69AD6D30E}">
      <dgm:prSet/>
      <dgm:spPr/>
      <dgm:t>
        <a:bodyPr/>
        <a:lstStyle/>
        <a:p>
          <a:pPr latinLnBrk="1"/>
          <a:endParaRPr lang="ko-KR" altLang="en-US"/>
        </a:p>
      </dgm:t>
    </dgm:pt>
    <dgm:pt modelId="{CE51BB87-9B4A-4F18-AD99-E52E073B4F8E}" type="sibTrans" cxnId="{5BE05D08-96E0-41EF-829C-54F69AD6D30E}">
      <dgm:prSet/>
      <dgm:spPr/>
      <dgm:t>
        <a:bodyPr/>
        <a:lstStyle/>
        <a:p>
          <a:pPr latinLnBrk="1"/>
          <a:endParaRPr lang="ko-KR" altLang="en-US"/>
        </a:p>
      </dgm:t>
    </dgm:pt>
    <dgm:pt modelId="{D1FF7B48-E51D-419A-B5A9-DE1F81BCA211}">
      <dgm:prSet custT="1"/>
      <dgm:spPr/>
      <dgm:t>
        <a:bodyPr/>
        <a:lstStyle/>
        <a:p>
          <a:pPr latinLnBrk="1"/>
          <a:r>
            <a:rPr lang="ko-KR" altLang="en-US" sz="1200" spc="-150" baseline="0" dirty="0" smtClean="0"/>
            <a:t>사측의 일방적 도입 움직임에 대해서는 </a:t>
          </a:r>
          <a:r>
            <a:rPr lang="ko-KR" altLang="en-US" sz="1400" b="1" spc="-150" baseline="0" dirty="0" smtClean="0"/>
            <a:t>상급단체에 신고하고 투쟁지원 및 법률자문 요청</a:t>
          </a:r>
          <a:endParaRPr lang="ko-KR" altLang="en-US" sz="1400" b="1" spc="-150" baseline="0" dirty="0"/>
        </a:p>
      </dgm:t>
    </dgm:pt>
    <dgm:pt modelId="{11B127FC-AE0E-43C2-8C74-368E812803FB}" type="parTrans" cxnId="{67E25B2D-E94D-498D-A6A6-60D661F62F35}">
      <dgm:prSet/>
      <dgm:spPr/>
      <dgm:t>
        <a:bodyPr/>
        <a:lstStyle/>
        <a:p>
          <a:pPr latinLnBrk="1"/>
          <a:endParaRPr lang="ko-KR" altLang="en-US"/>
        </a:p>
      </dgm:t>
    </dgm:pt>
    <dgm:pt modelId="{26CFACA8-AAE8-4300-B53E-D56AE81DF8D5}" type="sibTrans" cxnId="{67E25B2D-E94D-498D-A6A6-60D661F62F35}">
      <dgm:prSet/>
      <dgm:spPr/>
      <dgm:t>
        <a:bodyPr/>
        <a:lstStyle/>
        <a:p>
          <a:pPr latinLnBrk="1"/>
          <a:endParaRPr lang="ko-KR" altLang="en-US"/>
        </a:p>
      </dgm:t>
    </dgm:pt>
    <dgm:pt modelId="{206BED30-F7CF-45A9-9ADA-76A32E968EAE}">
      <dgm:prSet custT="1"/>
      <dgm:spPr/>
      <dgm:t>
        <a:bodyPr/>
        <a:lstStyle/>
        <a:p>
          <a:pPr latinLnBrk="1"/>
          <a:r>
            <a:rPr lang="en-US" altLang="ko-KR" sz="1200" spc="-150" baseline="0" dirty="0" smtClean="0"/>
            <a:t>1</a:t>
          </a:r>
          <a:r>
            <a:rPr lang="ko-KR" altLang="en-US" sz="1200" spc="-150" baseline="0" dirty="0" smtClean="0"/>
            <a:t>차적으로 거부하되 불가피한 경우에는 사측 요구와 관련된 모든 위원회의 노사 동수구성</a:t>
          </a:r>
          <a:r>
            <a:rPr lang="en-US" altLang="ko-KR" sz="1200" spc="-150" baseline="0" dirty="0" smtClean="0"/>
            <a:t>, </a:t>
          </a:r>
          <a:r>
            <a:rPr lang="ko-KR" altLang="en-US" sz="1200" spc="-150" baseline="0" dirty="0" smtClean="0"/>
            <a:t>고용안정협약 체결 등과 같이 모든 단계에서 노조가 개입할 수 있도록 요구</a:t>
          </a:r>
          <a:r>
            <a:rPr lang="en-US" altLang="ko-KR" sz="1200" spc="-150" baseline="0" dirty="0" smtClean="0"/>
            <a:t>,  </a:t>
          </a:r>
          <a:r>
            <a:rPr lang="ko-KR" altLang="en-US" sz="1400" b="1" spc="-150" baseline="0" dirty="0" smtClean="0"/>
            <a:t>단체교섭과 연계</a:t>
          </a:r>
          <a:endParaRPr lang="ko-KR" altLang="en-US" sz="1400" spc="-150" baseline="0" dirty="0"/>
        </a:p>
      </dgm:t>
    </dgm:pt>
    <dgm:pt modelId="{765C0406-7C94-44A9-91C5-F8E09A382FE0}">
      <dgm:prSet phldrT="[텍스트]" custT="1"/>
      <dgm:spPr/>
      <dgm:t>
        <a:bodyPr/>
        <a:lstStyle/>
        <a:p>
          <a:pPr latinLnBrk="1"/>
          <a:r>
            <a:rPr lang="ko-KR" altLang="en-US" sz="1600" b="1" spc="-150" baseline="0" dirty="0" smtClean="0"/>
            <a:t>인사기준</a:t>
          </a:r>
          <a:r>
            <a:rPr lang="en-US" altLang="ko-KR" sz="1600" b="1" spc="-150" baseline="0" dirty="0" smtClean="0"/>
            <a:t>, </a:t>
          </a:r>
          <a:r>
            <a:rPr lang="ko-KR" altLang="en-US" sz="1600" b="1" spc="-150" baseline="0" dirty="0" smtClean="0"/>
            <a:t>임금체계 개편의 모든 단계에서의 노조개입 요구</a:t>
          </a:r>
          <a:endParaRPr lang="ko-KR" altLang="en-US" sz="1600" b="1" spc="-150" baseline="0" dirty="0"/>
        </a:p>
      </dgm:t>
    </dgm:pt>
    <dgm:pt modelId="{35D81BE9-82F3-4962-997F-A32B2A9DEE3D}" type="sibTrans" cxnId="{D80EFB45-8BCB-4E59-A4B4-E7F61C323347}">
      <dgm:prSet/>
      <dgm:spPr/>
      <dgm:t>
        <a:bodyPr/>
        <a:lstStyle/>
        <a:p>
          <a:pPr latinLnBrk="1"/>
          <a:endParaRPr lang="ko-KR" altLang="en-US"/>
        </a:p>
      </dgm:t>
    </dgm:pt>
    <dgm:pt modelId="{5F4BEF35-761B-4079-95FF-A622604A837B}" type="parTrans" cxnId="{D80EFB45-8BCB-4E59-A4B4-E7F61C323347}">
      <dgm:prSet/>
      <dgm:spPr/>
      <dgm:t>
        <a:bodyPr/>
        <a:lstStyle/>
        <a:p>
          <a:pPr latinLnBrk="1"/>
          <a:endParaRPr lang="ko-KR" altLang="en-US"/>
        </a:p>
      </dgm:t>
    </dgm:pt>
    <dgm:pt modelId="{2961CA89-E704-4551-B170-11236256EA1A}" type="sibTrans" cxnId="{FD95250F-DFA0-48BC-A39E-0399B8A16CE7}">
      <dgm:prSet/>
      <dgm:spPr/>
      <dgm:t>
        <a:bodyPr/>
        <a:lstStyle/>
        <a:p>
          <a:pPr latinLnBrk="1"/>
          <a:endParaRPr lang="ko-KR" altLang="en-US"/>
        </a:p>
      </dgm:t>
    </dgm:pt>
    <dgm:pt modelId="{7BEADCEE-E32D-4761-B370-12096D7B95FE}" type="parTrans" cxnId="{FD95250F-DFA0-48BC-A39E-0399B8A16CE7}">
      <dgm:prSet/>
      <dgm:spPr/>
      <dgm:t>
        <a:bodyPr/>
        <a:lstStyle/>
        <a:p>
          <a:pPr latinLnBrk="1"/>
          <a:endParaRPr lang="ko-KR" altLang="en-US"/>
        </a:p>
      </dgm:t>
    </dgm:pt>
    <dgm:pt modelId="{653647A7-AEB1-4841-AF8A-47385AACAEAA}">
      <dgm:prSet phldrT="[텍스트]" custT="1"/>
      <dgm:spPr/>
      <dgm:t>
        <a:bodyPr/>
        <a:lstStyle/>
        <a:p>
          <a:pPr latinLnBrk="1"/>
          <a:r>
            <a:rPr lang="ko-KR" altLang="en-US" sz="1600" b="1" spc="-150" baseline="0" dirty="0" smtClean="0"/>
            <a:t>단체협약 내용 강화</a:t>
          </a:r>
          <a:endParaRPr lang="ko-KR" altLang="en-US" sz="1600" spc="-150" baseline="0" dirty="0"/>
        </a:p>
      </dgm:t>
    </dgm:pt>
    <dgm:pt modelId="{905588BA-7CAB-4ABC-BF14-ACBF348C436F}" type="parTrans" cxnId="{39D5389E-DC3A-4BCA-A907-4ADD4228BAEA}">
      <dgm:prSet/>
      <dgm:spPr/>
      <dgm:t>
        <a:bodyPr/>
        <a:lstStyle/>
        <a:p>
          <a:pPr latinLnBrk="1"/>
          <a:endParaRPr lang="ko-KR" altLang="en-US"/>
        </a:p>
      </dgm:t>
    </dgm:pt>
    <dgm:pt modelId="{BCE148D0-6E7A-4B53-A645-E662A2D5B9E0}" type="sibTrans" cxnId="{39D5389E-DC3A-4BCA-A907-4ADD4228BAEA}">
      <dgm:prSet/>
      <dgm:spPr/>
      <dgm:t>
        <a:bodyPr/>
        <a:lstStyle/>
        <a:p>
          <a:pPr latinLnBrk="1"/>
          <a:endParaRPr lang="ko-KR" altLang="en-US"/>
        </a:p>
      </dgm:t>
    </dgm:pt>
    <dgm:pt modelId="{946A3025-94C8-46A2-A630-21ABC78DFEFE}">
      <dgm:prSet custT="1"/>
      <dgm:spPr/>
      <dgm:t>
        <a:bodyPr/>
        <a:lstStyle/>
        <a:p>
          <a:pPr latinLnBrk="1"/>
          <a:r>
            <a:rPr lang="ko-KR" altLang="en-US" sz="1400" b="1" spc="-150" baseline="0" dirty="0" smtClean="0"/>
            <a:t>취업규칙 제</a:t>
          </a:r>
          <a:r>
            <a:rPr lang="en-US" altLang="ko-KR" sz="1400" b="1" spc="-150" baseline="0" dirty="0" smtClean="0"/>
            <a:t>, </a:t>
          </a:r>
          <a:r>
            <a:rPr lang="ko-KR" altLang="en-US" sz="1400" b="1" spc="-150" baseline="0" dirty="0" smtClean="0"/>
            <a:t>개정 시 노동조합 동의 규정 명확화</a:t>
          </a:r>
          <a:endParaRPr lang="ko-KR" altLang="en-US" sz="1400" b="1" spc="-150" baseline="0" dirty="0"/>
        </a:p>
      </dgm:t>
    </dgm:pt>
    <dgm:pt modelId="{8230C8DC-C872-4028-87E0-94A9EC2593B9}" type="parTrans" cxnId="{6833660C-0527-4430-8961-641DBF8B83FD}">
      <dgm:prSet/>
      <dgm:spPr/>
      <dgm:t>
        <a:bodyPr/>
        <a:lstStyle/>
        <a:p>
          <a:pPr latinLnBrk="1"/>
          <a:endParaRPr lang="ko-KR" altLang="en-US"/>
        </a:p>
      </dgm:t>
    </dgm:pt>
    <dgm:pt modelId="{72FEAE82-CDAE-4CDF-8CE0-5AC1C486488D}" type="sibTrans" cxnId="{6833660C-0527-4430-8961-641DBF8B83FD}">
      <dgm:prSet/>
      <dgm:spPr/>
      <dgm:t>
        <a:bodyPr/>
        <a:lstStyle/>
        <a:p>
          <a:pPr latinLnBrk="1"/>
          <a:endParaRPr lang="ko-KR" altLang="en-US"/>
        </a:p>
      </dgm:t>
    </dgm:pt>
    <dgm:pt modelId="{8F0216BD-78AA-4550-BB29-EAD175EE9F1D}">
      <dgm:prSet custT="1"/>
      <dgm:spPr/>
      <dgm:t>
        <a:bodyPr/>
        <a:lstStyle/>
        <a:p>
          <a:pPr latinLnBrk="1"/>
          <a:r>
            <a:rPr lang="ko-KR" altLang="en-US" sz="1400" b="1" spc="-150" baseline="0" dirty="0" smtClean="0"/>
            <a:t>인사위원회</a:t>
          </a:r>
          <a:r>
            <a:rPr lang="en-US" altLang="ko-KR" sz="1400" b="1" spc="-150" baseline="0" dirty="0" smtClean="0"/>
            <a:t>, </a:t>
          </a:r>
          <a:r>
            <a:rPr lang="ko-KR" altLang="en-US" sz="1400" b="1" spc="-150" baseline="0" dirty="0" smtClean="0"/>
            <a:t>징계위원회 노사동수 구성</a:t>
          </a:r>
          <a:endParaRPr lang="ko-KR" altLang="en-US" sz="1400" b="1" spc="-150" baseline="0" dirty="0"/>
        </a:p>
      </dgm:t>
    </dgm:pt>
    <dgm:pt modelId="{ACE1C159-4C84-4EF4-8D20-CA6BEF61AB36}" type="parTrans" cxnId="{F571F2FF-A273-4752-B41B-49A8ACDC0140}">
      <dgm:prSet/>
      <dgm:spPr/>
      <dgm:t>
        <a:bodyPr/>
        <a:lstStyle/>
        <a:p>
          <a:pPr latinLnBrk="1"/>
          <a:endParaRPr lang="ko-KR" altLang="en-US"/>
        </a:p>
      </dgm:t>
    </dgm:pt>
    <dgm:pt modelId="{3E521A80-08EA-4D37-AB15-E444DA6A81A9}" type="sibTrans" cxnId="{F571F2FF-A273-4752-B41B-49A8ACDC0140}">
      <dgm:prSet/>
      <dgm:spPr/>
      <dgm:t>
        <a:bodyPr/>
        <a:lstStyle/>
        <a:p>
          <a:pPr latinLnBrk="1"/>
          <a:endParaRPr lang="ko-KR" altLang="en-US"/>
        </a:p>
      </dgm:t>
    </dgm:pt>
    <dgm:pt modelId="{B5D5FDDB-54B9-43C8-A4F0-57962756592F}">
      <dgm:prSet custT="1"/>
      <dgm:spPr/>
      <dgm:t>
        <a:bodyPr/>
        <a:lstStyle/>
        <a:p>
          <a:pPr latinLnBrk="1"/>
          <a:r>
            <a:rPr lang="ko-KR" altLang="en-US" sz="1400" b="1" spc="-150" baseline="0" dirty="0" smtClean="0"/>
            <a:t>해고사유 조항 강화</a:t>
          </a:r>
          <a:endParaRPr lang="ko-KR" altLang="en-US" sz="1400" b="1" spc="-150" baseline="0" dirty="0"/>
        </a:p>
      </dgm:t>
    </dgm:pt>
    <dgm:pt modelId="{06CD588F-5CC2-4F56-96A4-9ECDE1FB5292}" type="parTrans" cxnId="{42BD9158-52B7-4854-BAB5-D1D05C354E0D}">
      <dgm:prSet/>
      <dgm:spPr/>
      <dgm:t>
        <a:bodyPr/>
        <a:lstStyle/>
        <a:p>
          <a:pPr latinLnBrk="1"/>
          <a:endParaRPr lang="ko-KR" altLang="en-US"/>
        </a:p>
      </dgm:t>
    </dgm:pt>
    <dgm:pt modelId="{71BB9B05-82C4-4DC3-9567-E326DC62DCB9}" type="sibTrans" cxnId="{42BD9158-52B7-4854-BAB5-D1D05C354E0D}">
      <dgm:prSet/>
      <dgm:spPr/>
      <dgm:t>
        <a:bodyPr/>
        <a:lstStyle/>
        <a:p>
          <a:pPr latinLnBrk="1"/>
          <a:endParaRPr lang="ko-KR" altLang="en-US"/>
        </a:p>
      </dgm:t>
    </dgm:pt>
    <dgm:pt modelId="{8E0F37B5-2F3A-47D5-97E5-462FADCD6D17}">
      <dgm:prSet/>
      <dgm:spPr/>
      <dgm:t>
        <a:bodyPr/>
        <a:lstStyle/>
        <a:p>
          <a:pPr latinLnBrk="1"/>
          <a:r>
            <a:rPr lang="ko-KR" altLang="en-US" sz="1200" spc="-150" baseline="0" dirty="0" smtClean="0">
              <a:latin typeface="맑은 고딕"/>
              <a:ea typeface="맑은 고딕"/>
            </a:rPr>
            <a:t>▶삭제필요 </a:t>
          </a:r>
          <a:r>
            <a:rPr lang="en-US" altLang="ko-KR" sz="1200" spc="-150" baseline="0" dirty="0" smtClean="0">
              <a:latin typeface="맑은 고딕"/>
              <a:ea typeface="맑은 고딕"/>
            </a:rPr>
            <a:t>:  </a:t>
          </a:r>
          <a:r>
            <a:rPr lang="ko-KR" altLang="en-US" sz="1200" spc="-150" baseline="0" dirty="0" smtClean="0">
              <a:latin typeface="맑은 고딕"/>
              <a:ea typeface="맑은 고딕"/>
            </a:rPr>
            <a:t>사유 중에 ①업무 부적응자 ②근무성적이 현저히 낮은 경우 등 저성과자 해고의 근거가 될 조항 삭제</a:t>
          </a:r>
          <a:endParaRPr lang="ko-KR" altLang="en-US" sz="1200" spc="-150" baseline="0" dirty="0"/>
        </a:p>
      </dgm:t>
    </dgm:pt>
    <dgm:pt modelId="{312BBCAE-067C-4720-8B75-FF1EB65C787B}" type="parTrans" cxnId="{E48E727F-863B-4B23-883A-59EE898ACBB2}">
      <dgm:prSet/>
      <dgm:spPr/>
      <dgm:t>
        <a:bodyPr/>
        <a:lstStyle/>
        <a:p>
          <a:pPr latinLnBrk="1"/>
          <a:endParaRPr lang="ko-KR" altLang="en-US"/>
        </a:p>
      </dgm:t>
    </dgm:pt>
    <dgm:pt modelId="{2F5EF59E-AE66-48EA-B555-5A1155C6668B}" type="sibTrans" cxnId="{E48E727F-863B-4B23-883A-59EE898ACBB2}">
      <dgm:prSet/>
      <dgm:spPr/>
      <dgm:t>
        <a:bodyPr/>
        <a:lstStyle/>
        <a:p>
          <a:pPr latinLnBrk="1"/>
          <a:endParaRPr lang="ko-KR" altLang="en-US"/>
        </a:p>
      </dgm:t>
    </dgm:pt>
    <dgm:pt modelId="{0508D7F2-8572-4F44-9D6C-34EABE09B66D}">
      <dgm:prSet custT="1"/>
      <dgm:spPr/>
      <dgm:t>
        <a:bodyPr/>
        <a:lstStyle/>
        <a:p>
          <a:pPr latinLnBrk="1"/>
          <a:r>
            <a:rPr lang="ko-KR" altLang="en-US" sz="1200" spc="-150" baseline="0" dirty="0" smtClean="0"/>
            <a:t>노동부도 지침에서 </a:t>
          </a:r>
          <a:r>
            <a:rPr lang="ko-KR" altLang="en-US" sz="1400" b="1" spc="-150" baseline="0" dirty="0" smtClean="0"/>
            <a:t>공정하고</a:t>
          </a:r>
          <a:r>
            <a:rPr lang="ko-KR" altLang="en-US" sz="1200" spc="-150" baseline="0" dirty="0" smtClean="0"/>
            <a:t> </a:t>
          </a:r>
          <a:r>
            <a:rPr lang="ko-KR" altLang="en-US" sz="1400" b="1" spc="-150" baseline="0" dirty="0" smtClean="0"/>
            <a:t>합리적 인사평가 기준 마련을 위하여 노조 및 근로자대표의 의견이 반영될 수 있도록 해야 한다</a:t>
          </a:r>
          <a:r>
            <a:rPr lang="ko-KR" altLang="en-US" sz="1400" spc="-150" baseline="0" dirty="0" smtClean="0"/>
            <a:t>고 하고 있음</a:t>
          </a:r>
          <a:r>
            <a:rPr lang="en-US" altLang="ko-KR" sz="1400" spc="-150" baseline="0" dirty="0" smtClean="0"/>
            <a:t>.</a:t>
          </a:r>
          <a:endParaRPr lang="ko-KR" altLang="en-US" sz="1400" spc="-150" baseline="0" dirty="0"/>
        </a:p>
      </dgm:t>
    </dgm:pt>
    <dgm:pt modelId="{C05CA840-16B0-40E6-A61C-1370FF2EB533}" type="parTrans" cxnId="{C70DF61A-B886-4F8F-8589-45730B1EEFA7}">
      <dgm:prSet/>
      <dgm:spPr/>
      <dgm:t>
        <a:bodyPr/>
        <a:lstStyle/>
        <a:p>
          <a:pPr latinLnBrk="1"/>
          <a:endParaRPr lang="ko-KR" altLang="en-US"/>
        </a:p>
      </dgm:t>
    </dgm:pt>
    <dgm:pt modelId="{1A0B3BEC-60FE-42B3-BFA3-0D78C8247D0C}" type="sibTrans" cxnId="{C70DF61A-B886-4F8F-8589-45730B1EEFA7}">
      <dgm:prSet/>
      <dgm:spPr/>
      <dgm:t>
        <a:bodyPr/>
        <a:lstStyle/>
        <a:p>
          <a:pPr latinLnBrk="1"/>
          <a:endParaRPr lang="ko-KR" altLang="en-US"/>
        </a:p>
      </dgm:t>
    </dgm:pt>
    <dgm:pt modelId="{DE1F7546-AF1F-4ACD-B3C2-97F8F50E6957}">
      <dgm:prSet custT="1"/>
      <dgm:spPr/>
      <dgm:t>
        <a:bodyPr/>
        <a:lstStyle/>
        <a:p>
          <a:pPr latinLnBrk="1"/>
          <a:r>
            <a:rPr lang="ko-KR" altLang="en-US" sz="1200" spc="-150" baseline="0" dirty="0" smtClean="0">
              <a:latin typeface="맑은 고딕"/>
              <a:ea typeface="맑은 고딕"/>
            </a:rPr>
            <a:t>▶추가조항 예시 </a:t>
          </a:r>
          <a:r>
            <a:rPr lang="en-US" altLang="ko-KR" sz="1200" spc="-150" baseline="0" dirty="0" smtClean="0">
              <a:latin typeface="맑은 고딕"/>
              <a:ea typeface="맑은 고딕"/>
            </a:rPr>
            <a:t>: …...</a:t>
          </a:r>
          <a:r>
            <a:rPr lang="ko-KR" altLang="en-US" sz="1200" spc="-150" baseline="0" dirty="0" smtClean="0">
              <a:latin typeface="맑은 고딕"/>
              <a:ea typeface="맑은 고딕"/>
            </a:rPr>
            <a:t>징계</a:t>
          </a:r>
          <a:r>
            <a:rPr lang="en-US" altLang="ko-KR" sz="1200" spc="-150" baseline="0" dirty="0" smtClean="0">
              <a:latin typeface="맑은 고딕"/>
              <a:ea typeface="맑은 고딕"/>
            </a:rPr>
            <a:t>(</a:t>
          </a:r>
          <a:r>
            <a:rPr lang="ko-KR" altLang="en-US" sz="1200" spc="-150" baseline="0" dirty="0" smtClean="0">
              <a:latin typeface="맑은 고딕"/>
              <a:ea typeface="맑은 고딕"/>
            </a:rPr>
            <a:t>해고</a:t>
          </a:r>
          <a:r>
            <a:rPr lang="en-US" altLang="ko-KR" sz="1200" spc="-150" baseline="0" dirty="0" smtClean="0">
              <a:latin typeface="맑은 고딕"/>
              <a:ea typeface="맑은 고딕"/>
            </a:rPr>
            <a:t>)</a:t>
          </a:r>
          <a:r>
            <a:rPr lang="ko-KR" altLang="en-US" sz="1200" spc="-150" baseline="0" dirty="0" smtClean="0">
              <a:latin typeface="맑은 고딕"/>
              <a:ea typeface="맑은 고딕"/>
            </a:rPr>
            <a:t>사유는 다음과 같다</a:t>
          </a:r>
          <a:r>
            <a:rPr lang="en-US" altLang="ko-KR" sz="1200" spc="-150" baseline="0" dirty="0" smtClean="0">
              <a:latin typeface="맑은 고딕"/>
              <a:ea typeface="맑은 고딕"/>
            </a:rPr>
            <a:t>…… </a:t>
          </a:r>
          <a:r>
            <a:rPr lang="ko-KR" altLang="en-US" sz="1200" u="sng" spc="-150" baseline="0" dirty="0" smtClean="0">
              <a:latin typeface="맑은 고딕"/>
              <a:ea typeface="맑은 고딕"/>
            </a:rPr>
            <a:t>단</a:t>
          </a:r>
          <a:r>
            <a:rPr lang="en-US" altLang="ko-KR" sz="1200" u="sng" spc="-150" baseline="0" dirty="0" smtClean="0">
              <a:latin typeface="맑은 고딕"/>
              <a:ea typeface="맑은 고딕"/>
            </a:rPr>
            <a:t>,</a:t>
          </a:r>
          <a:r>
            <a:rPr lang="ko-KR" altLang="en-US" sz="1200" u="sng" spc="-150" baseline="0" dirty="0" smtClean="0">
              <a:latin typeface="맑은 고딕"/>
              <a:ea typeface="맑은 고딕"/>
            </a:rPr>
            <a:t> 다음 각호의 사유 외에는 징계</a:t>
          </a:r>
          <a:r>
            <a:rPr lang="en-US" altLang="ko-KR" sz="1200" u="sng" spc="-150" baseline="0" dirty="0" smtClean="0">
              <a:latin typeface="맑은 고딕"/>
              <a:ea typeface="맑은 고딕"/>
            </a:rPr>
            <a:t>(</a:t>
          </a:r>
          <a:r>
            <a:rPr lang="ko-KR" altLang="en-US" sz="1200" u="sng" spc="-150" baseline="0" dirty="0" smtClean="0">
              <a:latin typeface="맑은 고딕"/>
              <a:ea typeface="맑은 고딕"/>
            </a:rPr>
            <a:t>해고</a:t>
          </a:r>
          <a:r>
            <a:rPr lang="en-US" altLang="ko-KR" sz="1200" u="sng" spc="-150" baseline="0" dirty="0" smtClean="0">
              <a:latin typeface="맑은 고딕"/>
              <a:ea typeface="맑은 고딕"/>
            </a:rPr>
            <a:t>)</a:t>
          </a:r>
          <a:r>
            <a:rPr lang="ko-KR" altLang="en-US" sz="1200" u="sng" spc="-150" baseline="0" dirty="0" smtClean="0">
              <a:latin typeface="맑은 고딕"/>
              <a:ea typeface="맑은 고딕"/>
            </a:rPr>
            <a:t>할 수 없다</a:t>
          </a:r>
          <a:endParaRPr lang="ko-KR" altLang="en-US" sz="1400" b="1" spc="-150" baseline="0" dirty="0"/>
        </a:p>
      </dgm:t>
    </dgm:pt>
    <dgm:pt modelId="{2C803E3F-627A-47B6-8966-94066D97C0B9}" type="parTrans" cxnId="{F48BA5E7-5900-4664-B7B3-E8CE68319C9F}">
      <dgm:prSet/>
      <dgm:spPr/>
    </dgm:pt>
    <dgm:pt modelId="{BCC84E35-4914-4E64-BCB2-489B595F9F4B}" type="sibTrans" cxnId="{F48BA5E7-5900-4664-B7B3-E8CE68319C9F}">
      <dgm:prSet/>
      <dgm:spPr/>
    </dgm:pt>
    <dgm:pt modelId="{DE6D1D6A-5DC4-4625-8DAB-1C577693CA02}" type="pres">
      <dgm:prSet presAssocID="{BCFFF01D-3B0C-4A1D-890B-738986E673A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ABEE8ED-D4F8-4BC9-877C-920C176A96C9}" type="pres">
      <dgm:prSet presAssocID="{AF601F08-C92A-475E-88C1-26E1DCFDDDD4}" presName="parentLin" presStyleCnt="0"/>
      <dgm:spPr/>
    </dgm:pt>
    <dgm:pt modelId="{89F7B034-F856-4BA1-BC4C-8CD53896A856}" type="pres">
      <dgm:prSet presAssocID="{AF601F08-C92A-475E-88C1-26E1DCFDDDD4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B4AF8D0-3271-47EF-895F-2E3F29D74053}" type="pres">
      <dgm:prSet presAssocID="{AF601F08-C92A-475E-88C1-26E1DCFDDDD4}" presName="parentText" presStyleLbl="node1" presStyleIdx="0" presStyleCnt="3" custScaleY="15225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F802DF-1B4F-47FB-93AF-7DC8C100ED81}" type="pres">
      <dgm:prSet presAssocID="{AF601F08-C92A-475E-88C1-26E1DCFDDDD4}" presName="negativeSpace" presStyleCnt="0"/>
      <dgm:spPr/>
    </dgm:pt>
    <dgm:pt modelId="{162AB954-113E-4DD0-AD29-9B2D1D1962C7}" type="pres">
      <dgm:prSet presAssocID="{AF601F08-C92A-475E-88C1-26E1DCFDDDD4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AA58F4-C4C8-4E75-BA49-427F82A14D4F}" type="pres">
      <dgm:prSet presAssocID="{D7B37592-81B3-46D9-9692-324B38C8010D}" presName="spaceBetweenRectangles" presStyleCnt="0"/>
      <dgm:spPr/>
    </dgm:pt>
    <dgm:pt modelId="{37758F76-83D3-483E-A5B6-9D5C0217CF48}" type="pres">
      <dgm:prSet presAssocID="{765C0406-7C94-44A9-91C5-F8E09A382FE0}" presName="parentLin" presStyleCnt="0"/>
      <dgm:spPr/>
    </dgm:pt>
    <dgm:pt modelId="{F5862861-1786-4FDC-AEBB-08110100540D}" type="pres">
      <dgm:prSet presAssocID="{765C0406-7C94-44A9-91C5-F8E09A382FE0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5E185449-4282-4276-9A66-FC23BC8FEBB2}" type="pres">
      <dgm:prSet presAssocID="{765C0406-7C94-44A9-91C5-F8E09A382FE0}" presName="parentText" presStyleLbl="node1" presStyleIdx="1" presStyleCnt="3" custScaleY="14578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4BF9BF-7C0E-49D6-AD0D-69485E91783B}" type="pres">
      <dgm:prSet presAssocID="{765C0406-7C94-44A9-91C5-F8E09A382FE0}" presName="negativeSpace" presStyleCnt="0"/>
      <dgm:spPr/>
    </dgm:pt>
    <dgm:pt modelId="{0DF7C48A-CC4D-49EE-BF06-7F0D46FBA963}" type="pres">
      <dgm:prSet presAssocID="{765C0406-7C94-44A9-91C5-F8E09A382FE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E0844F-9EB0-478A-8DDA-8612F2CA8C39}" type="pres">
      <dgm:prSet presAssocID="{35D81BE9-82F3-4962-997F-A32B2A9DEE3D}" presName="spaceBetweenRectangles" presStyleCnt="0"/>
      <dgm:spPr/>
    </dgm:pt>
    <dgm:pt modelId="{7D49C342-CD46-4F80-BC31-C5AA26A7BB97}" type="pres">
      <dgm:prSet presAssocID="{653647A7-AEB1-4841-AF8A-47385AACAEAA}" presName="parentLin" presStyleCnt="0"/>
      <dgm:spPr/>
    </dgm:pt>
    <dgm:pt modelId="{ACDBCDFC-6A08-4EA4-8852-18D0527DD842}" type="pres">
      <dgm:prSet presAssocID="{653647A7-AEB1-4841-AF8A-47385AACAEAA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9A98927B-5EC7-490A-B9C3-E7BC2E323C9A}" type="pres">
      <dgm:prSet presAssocID="{653647A7-AEB1-4841-AF8A-47385AACAEAA}" presName="parentText" presStyleLbl="node1" presStyleIdx="2" presStyleCnt="3" custScaleY="158249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8F7AC2-90AD-4AB5-AB24-B46644B235CB}" type="pres">
      <dgm:prSet presAssocID="{653647A7-AEB1-4841-AF8A-47385AACAEAA}" presName="negativeSpace" presStyleCnt="0"/>
      <dgm:spPr/>
    </dgm:pt>
    <dgm:pt modelId="{90450871-7EDE-410E-9ECE-27282055CE5F}" type="pres">
      <dgm:prSet presAssocID="{653647A7-AEB1-4841-AF8A-47385AACAEA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20FF06D-9CA8-4084-9650-919A833DB2EA}" type="presOf" srcId="{765C0406-7C94-44A9-91C5-F8E09A382FE0}" destId="{F5862861-1786-4FDC-AEBB-08110100540D}" srcOrd="0" destOrd="0" presId="urn:microsoft.com/office/officeart/2005/8/layout/list1"/>
    <dgm:cxn modelId="{C70DF61A-B886-4F8F-8589-45730B1EEFA7}" srcId="{765C0406-7C94-44A9-91C5-F8E09A382FE0}" destId="{0508D7F2-8572-4F44-9D6C-34EABE09B66D}" srcOrd="1" destOrd="0" parTransId="{C05CA840-16B0-40E6-A61C-1370FF2EB533}" sibTransId="{1A0B3BEC-60FE-42B3-BFA3-0D78C8247D0C}"/>
    <dgm:cxn modelId="{4EC8E8F6-D184-48C0-991F-947475C11C94}" type="presOf" srcId="{765C0406-7C94-44A9-91C5-F8E09A382FE0}" destId="{5E185449-4282-4276-9A66-FC23BC8FEBB2}" srcOrd="1" destOrd="0" presId="urn:microsoft.com/office/officeart/2005/8/layout/list1"/>
    <dgm:cxn modelId="{80338A96-F6EA-4A11-BAB0-EF8424BAE6AB}" type="presOf" srcId="{8E0F37B5-2F3A-47D5-97E5-462FADCD6D17}" destId="{90450871-7EDE-410E-9ECE-27282055CE5F}" srcOrd="0" destOrd="4" presId="urn:microsoft.com/office/officeart/2005/8/layout/list1"/>
    <dgm:cxn modelId="{FD95250F-DFA0-48BC-A39E-0399B8A16CE7}" srcId="{765C0406-7C94-44A9-91C5-F8E09A382FE0}" destId="{206BED30-F7CF-45A9-9ADA-76A32E968EAE}" srcOrd="0" destOrd="0" parTransId="{7BEADCEE-E32D-4761-B370-12096D7B95FE}" sibTransId="{2961CA89-E704-4551-B170-11236256EA1A}"/>
    <dgm:cxn modelId="{BFCCCA49-8726-4511-84AA-F8FF1037A59C}" type="presOf" srcId="{AF601F08-C92A-475E-88C1-26E1DCFDDDD4}" destId="{89F7B034-F856-4BA1-BC4C-8CD53896A856}" srcOrd="0" destOrd="0" presId="urn:microsoft.com/office/officeart/2005/8/layout/list1"/>
    <dgm:cxn modelId="{050DD56A-4255-4FF0-BC87-7B969BBD5241}" type="presOf" srcId="{653647A7-AEB1-4841-AF8A-47385AACAEAA}" destId="{ACDBCDFC-6A08-4EA4-8852-18D0527DD842}" srcOrd="0" destOrd="0" presId="urn:microsoft.com/office/officeart/2005/8/layout/list1"/>
    <dgm:cxn modelId="{42BD9158-52B7-4854-BAB5-D1D05C354E0D}" srcId="{653647A7-AEB1-4841-AF8A-47385AACAEAA}" destId="{B5D5FDDB-54B9-43C8-A4F0-57962756592F}" srcOrd="2" destOrd="0" parTransId="{06CD588F-5CC2-4F56-96A4-9ECDE1FB5292}" sibTransId="{71BB9B05-82C4-4DC3-9567-E326DC62DCB9}"/>
    <dgm:cxn modelId="{36ADF6E7-0197-4843-8D99-86800FC65214}" srcId="{BCFFF01D-3B0C-4A1D-890B-738986E673A7}" destId="{AF601F08-C92A-475E-88C1-26E1DCFDDDD4}" srcOrd="0" destOrd="0" parTransId="{561988B2-6229-4348-8D24-061CFB4FF8E0}" sibTransId="{D7B37592-81B3-46D9-9692-324B38C8010D}"/>
    <dgm:cxn modelId="{6833660C-0527-4430-8961-641DBF8B83FD}" srcId="{653647A7-AEB1-4841-AF8A-47385AACAEAA}" destId="{946A3025-94C8-46A2-A630-21ABC78DFEFE}" srcOrd="0" destOrd="0" parTransId="{8230C8DC-C872-4028-87E0-94A9EC2593B9}" sibTransId="{72FEAE82-CDAE-4CDF-8CE0-5AC1C486488D}"/>
    <dgm:cxn modelId="{61F3CD2D-73C7-4966-B19E-04F8FFEF8337}" type="presOf" srcId="{39B43722-0235-4BDA-B8B5-3E3F633F1DE8}" destId="{162AB954-113E-4DD0-AD29-9B2D1D1962C7}" srcOrd="0" destOrd="0" presId="urn:microsoft.com/office/officeart/2005/8/layout/list1"/>
    <dgm:cxn modelId="{5BE05D08-96E0-41EF-829C-54F69AD6D30E}" srcId="{AF601F08-C92A-475E-88C1-26E1DCFDDDD4}" destId="{39B43722-0235-4BDA-B8B5-3E3F633F1DE8}" srcOrd="0" destOrd="0" parTransId="{9F2CF78F-967E-4E95-AEC6-A2DA4F01405B}" sibTransId="{CE51BB87-9B4A-4F18-AD99-E52E073B4F8E}"/>
    <dgm:cxn modelId="{D80EFB45-8BCB-4E59-A4B4-E7F61C323347}" srcId="{BCFFF01D-3B0C-4A1D-890B-738986E673A7}" destId="{765C0406-7C94-44A9-91C5-F8E09A382FE0}" srcOrd="1" destOrd="0" parTransId="{5F4BEF35-761B-4079-95FF-A622604A837B}" sibTransId="{35D81BE9-82F3-4962-997F-A32B2A9DEE3D}"/>
    <dgm:cxn modelId="{B0A68167-04DB-4B8C-9940-09CE5137AB33}" type="presOf" srcId="{0508D7F2-8572-4F44-9D6C-34EABE09B66D}" destId="{0DF7C48A-CC4D-49EE-BF06-7F0D46FBA963}" srcOrd="0" destOrd="1" presId="urn:microsoft.com/office/officeart/2005/8/layout/list1"/>
    <dgm:cxn modelId="{A7A34EA3-8AE5-4770-9FD6-3E971BCD3E52}" type="presOf" srcId="{D1FF7B48-E51D-419A-B5A9-DE1F81BCA211}" destId="{162AB954-113E-4DD0-AD29-9B2D1D1962C7}" srcOrd="0" destOrd="1" presId="urn:microsoft.com/office/officeart/2005/8/layout/list1"/>
    <dgm:cxn modelId="{DECAD2B3-B680-4B19-ACEC-EBB92A148CB3}" type="presOf" srcId="{AF601F08-C92A-475E-88C1-26E1DCFDDDD4}" destId="{3B4AF8D0-3271-47EF-895F-2E3F29D74053}" srcOrd="1" destOrd="0" presId="urn:microsoft.com/office/officeart/2005/8/layout/list1"/>
    <dgm:cxn modelId="{9B688816-407F-4C3B-854D-1040468308A3}" type="presOf" srcId="{946A3025-94C8-46A2-A630-21ABC78DFEFE}" destId="{90450871-7EDE-410E-9ECE-27282055CE5F}" srcOrd="0" destOrd="0" presId="urn:microsoft.com/office/officeart/2005/8/layout/list1"/>
    <dgm:cxn modelId="{39D5389E-DC3A-4BCA-A907-4ADD4228BAEA}" srcId="{BCFFF01D-3B0C-4A1D-890B-738986E673A7}" destId="{653647A7-AEB1-4841-AF8A-47385AACAEAA}" srcOrd="2" destOrd="0" parTransId="{905588BA-7CAB-4ABC-BF14-ACBF348C436F}" sibTransId="{BCE148D0-6E7A-4B53-A645-E662A2D5B9E0}"/>
    <dgm:cxn modelId="{D27B1A86-7814-430B-A63A-FF1A85B8D91E}" type="presOf" srcId="{BCFFF01D-3B0C-4A1D-890B-738986E673A7}" destId="{DE6D1D6A-5DC4-4625-8DAB-1C577693CA02}" srcOrd="0" destOrd="0" presId="urn:microsoft.com/office/officeart/2005/8/layout/list1"/>
    <dgm:cxn modelId="{60E1F8F3-2049-4998-B0B2-25F0F7451BFA}" type="presOf" srcId="{B5D5FDDB-54B9-43C8-A4F0-57962756592F}" destId="{90450871-7EDE-410E-9ECE-27282055CE5F}" srcOrd="0" destOrd="2" presId="urn:microsoft.com/office/officeart/2005/8/layout/list1"/>
    <dgm:cxn modelId="{29B68D5F-BD66-4639-BF28-5CB0F7BA7211}" type="presOf" srcId="{653647A7-AEB1-4841-AF8A-47385AACAEAA}" destId="{9A98927B-5EC7-490A-B9C3-E7BC2E323C9A}" srcOrd="1" destOrd="0" presId="urn:microsoft.com/office/officeart/2005/8/layout/list1"/>
    <dgm:cxn modelId="{B82398DA-5607-4016-B576-F9949AEA29FC}" type="presOf" srcId="{8F0216BD-78AA-4550-BB29-EAD175EE9F1D}" destId="{90450871-7EDE-410E-9ECE-27282055CE5F}" srcOrd="0" destOrd="1" presId="urn:microsoft.com/office/officeart/2005/8/layout/list1"/>
    <dgm:cxn modelId="{E48E727F-863B-4B23-883A-59EE898ACBB2}" srcId="{653647A7-AEB1-4841-AF8A-47385AACAEAA}" destId="{8E0F37B5-2F3A-47D5-97E5-462FADCD6D17}" srcOrd="4" destOrd="0" parTransId="{312BBCAE-067C-4720-8B75-FF1EB65C787B}" sibTransId="{2F5EF59E-AE66-48EA-B555-5A1155C6668B}"/>
    <dgm:cxn modelId="{98F4BDC4-75F6-4FF2-9380-47510A6B7CEA}" type="presOf" srcId="{DE1F7546-AF1F-4ACD-B3C2-97F8F50E6957}" destId="{90450871-7EDE-410E-9ECE-27282055CE5F}" srcOrd="0" destOrd="3" presId="urn:microsoft.com/office/officeart/2005/8/layout/list1"/>
    <dgm:cxn modelId="{F571F2FF-A273-4752-B41B-49A8ACDC0140}" srcId="{653647A7-AEB1-4841-AF8A-47385AACAEAA}" destId="{8F0216BD-78AA-4550-BB29-EAD175EE9F1D}" srcOrd="1" destOrd="0" parTransId="{ACE1C159-4C84-4EF4-8D20-CA6BEF61AB36}" sibTransId="{3E521A80-08EA-4D37-AB15-E444DA6A81A9}"/>
    <dgm:cxn modelId="{67E25B2D-E94D-498D-A6A6-60D661F62F35}" srcId="{AF601F08-C92A-475E-88C1-26E1DCFDDDD4}" destId="{D1FF7B48-E51D-419A-B5A9-DE1F81BCA211}" srcOrd="1" destOrd="0" parTransId="{11B127FC-AE0E-43C2-8C74-368E812803FB}" sibTransId="{26CFACA8-AAE8-4300-B53E-D56AE81DF8D5}"/>
    <dgm:cxn modelId="{F48BA5E7-5900-4664-B7B3-E8CE68319C9F}" srcId="{653647A7-AEB1-4841-AF8A-47385AACAEAA}" destId="{DE1F7546-AF1F-4ACD-B3C2-97F8F50E6957}" srcOrd="3" destOrd="0" parTransId="{2C803E3F-627A-47B6-8966-94066D97C0B9}" sibTransId="{BCC84E35-4914-4E64-BCB2-489B595F9F4B}"/>
    <dgm:cxn modelId="{26075A1C-700B-4DAA-9E81-1B494334BC24}" type="presOf" srcId="{206BED30-F7CF-45A9-9ADA-76A32E968EAE}" destId="{0DF7C48A-CC4D-49EE-BF06-7F0D46FBA963}" srcOrd="0" destOrd="0" presId="urn:microsoft.com/office/officeart/2005/8/layout/list1"/>
    <dgm:cxn modelId="{E7181EAB-1A7C-4913-BD60-12CE37BF7CB9}" type="presParOf" srcId="{DE6D1D6A-5DC4-4625-8DAB-1C577693CA02}" destId="{5ABEE8ED-D4F8-4BC9-877C-920C176A96C9}" srcOrd="0" destOrd="0" presId="urn:microsoft.com/office/officeart/2005/8/layout/list1"/>
    <dgm:cxn modelId="{7D2333D2-67E8-4143-AF94-9BA196B0EA77}" type="presParOf" srcId="{5ABEE8ED-D4F8-4BC9-877C-920C176A96C9}" destId="{89F7B034-F856-4BA1-BC4C-8CD53896A856}" srcOrd="0" destOrd="0" presId="urn:microsoft.com/office/officeart/2005/8/layout/list1"/>
    <dgm:cxn modelId="{3B62A80E-E558-4898-8221-524330C1365E}" type="presParOf" srcId="{5ABEE8ED-D4F8-4BC9-877C-920C176A96C9}" destId="{3B4AF8D0-3271-47EF-895F-2E3F29D74053}" srcOrd="1" destOrd="0" presId="urn:microsoft.com/office/officeart/2005/8/layout/list1"/>
    <dgm:cxn modelId="{913470AF-71BB-4B26-8983-E7E9F5CF5AC0}" type="presParOf" srcId="{DE6D1D6A-5DC4-4625-8DAB-1C577693CA02}" destId="{2EF802DF-1B4F-47FB-93AF-7DC8C100ED81}" srcOrd="1" destOrd="0" presId="urn:microsoft.com/office/officeart/2005/8/layout/list1"/>
    <dgm:cxn modelId="{A035F664-A4B0-4FAC-8126-C021159751D3}" type="presParOf" srcId="{DE6D1D6A-5DC4-4625-8DAB-1C577693CA02}" destId="{162AB954-113E-4DD0-AD29-9B2D1D1962C7}" srcOrd="2" destOrd="0" presId="urn:microsoft.com/office/officeart/2005/8/layout/list1"/>
    <dgm:cxn modelId="{DE1A1FE4-5A09-4D40-B4D5-2311C9166EFB}" type="presParOf" srcId="{DE6D1D6A-5DC4-4625-8DAB-1C577693CA02}" destId="{44AA58F4-C4C8-4E75-BA49-427F82A14D4F}" srcOrd="3" destOrd="0" presId="urn:microsoft.com/office/officeart/2005/8/layout/list1"/>
    <dgm:cxn modelId="{8E68C065-B79C-4055-AEF9-761029216144}" type="presParOf" srcId="{DE6D1D6A-5DC4-4625-8DAB-1C577693CA02}" destId="{37758F76-83D3-483E-A5B6-9D5C0217CF48}" srcOrd="4" destOrd="0" presId="urn:microsoft.com/office/officeart/2005/8/layout/list1"/>
    <dgm:cxn modelId="{5F841646-7818-44A0-90DE-C29D3B6B1C8F}" type="presParOf" srcId="{37758F76-83D3-483E-A5B6-9D5C0217CF48}" destId="{F5862861-1786-4FDC-AEBB-08110100540D}" srcOrd="0" destOrd="0" presId="urn:microsoft.com/office/officeart/2005/8/layout/list1"/>
    <dgm:cxn modelId="{966B011A-4F51-43D6-ABFE-09666C212C0B}" type="presParOf" srcId="{37758F76-83D3-483E-A5B6-9D5C0217CF48}" destId="{5E185449-4282-4276-9A66-FC23BC8FEBB2}" srcOrd="1" destOrd="0" presId="urn:microsoft.com/office/officeart/2005/8/layout/list1"/>
    <dgm:cxn modelId="{7B60715F-7111-4FAB-A4C8-5FA9E2B8DE70}" type="presParOf" srcId="{DE6D1D6A-5DC4-4625-8DAB-1C577693CA02}" destId="{9D4BF9BF-7C0E-49D6-AD0D-69485E91783B}" srcOrd="5" destOrd="0" presId="urn:microsoft.com/office/officeart/2005/8/layout/list1"/>
    <dgm:cxn modelId="{CD1DB6E0-561A-460E-868E-26C94DB42CDE}" type="presParOf" srcId="{DE6D1D6A-5DC4-4625-8DAB-1C577693CA02}" destId="{0DF7C48A-CC4D-49EE-BF06-7F0D46FBA963}" srcOrd="6" destOrd="0" presId="urn:microsoft.com/office/officeart/2005/8/layout/list1"/>
    <dgm:cxn modelId="{0481F3F3-A068-4E62-862A-3B9EEFCE94E7}" type="presParOf" srcId="{DE6D1D6A-5DC4-4625-8DAB-1C577693CA02}" destId="{95E0844F-9EB0-478A-8DDA-8612F2CA8C39}" srcOrd="7" destOrd="0" presId="urn:microsoft.com/office/officeart/2005/8/layout/list1"/>
    <dgm:cxn modelId="{83A85CD7-2BD4-4744-BEDC-07BF74C1CABB}" type="presParOf" srcId="{DE6D1D6A-5DC4-4625-8DAB-1C577693CA02}" destId="{7D49C342-CD46-4F80-BC31-C5AA26A7BB97}" srcOrd="8" destOrd="0" presId="urn:microsoft.com/office/officeart/2005/8/layout/list1"/>
    <dgm:cxn modelId="{7940BD7A-8070-476E-84BB-93A071253C2F}" type="presParOf" srcId="{7D49C342-CD46-4F80-BC31-C5AA26A7BB97}" destId="{ACDBCDFC-6A08-4EA4-8852-18D0527DD842}" srcOrd="0" destOrd="0" presId="urn:microsoft.com/office/officeart/2005/8/layout/list1"/>
    <dgm:cxn modelId="{B43723AE-58E1-4A19-94F9-0349F6CB5D15}" type="presParOf" srcId="{7D49C342-CD46-4F80-BC31-C5AA26A7BB97}" destId="{9A98927B-5EC7-490A-B9C3-E7BC2E323C9A}" srcOrd="1" destOrd="0" presId="urn:microsoft.com/office/officeart/2005/8/layout/list1"/>
    <dgm:cxn modelId="{54235539-1650-475C-941C-E4824DA07B61}" type="presParOf" srcId="{DE6D1D6A-5DC4-4625-8DAB-1C577693CA02}" destId="{2A8F7AC2-90AD-4AB5-AB24-B46644B235CB}" srcOrd="9" destOrd="0" presId="urn:microsoft.com/office/officeart/2005/8/layout/list1"/>
    <dgm:cxn modelId="{C9920D58-9A6F-4537-B8B0-DC09B435F703}" type="presParOf" srcId="{DE6D1D6A-5DC4-4625-8DAB-1C577693CA02}" destId="{90450871-7EDE-410E-9ECE-27282055CE5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291103-431A-468D-8756-6BC558D31A43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5A10C7E8-8376-4250-99DB-2429543A4387}">
      <dgm:prSet phldrT="[텍스트]" custT="1"/>
      <dgm:spPr/>
      <dgm:t>
        <a:bodyPr/>
        <a:lstStyle/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2400" b="1" dirty="0" smtClean="0">
              <a:latin typeface="+mn-lt"/>
            </a:rPr>
            <a:t>노동부</a:t>
          </a:r>
          <a:endParaRPr lang="en-US" altLang="ko-KR" sz="2400" b="1" dirty="0" smtClean="0">
            <a:latin typeface="+mn-lt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ko-KR" altLang="en-US" sz="2400" b="1" dirty="0" smtClean="0">
              <a:latin typeface="+mn-lt"/>
            </a:rPr>
            <a:t>지도내용</a:t>
          </a:r>
          <a:endParaRPr lang="ko-KR" altLang="en-US" sz="1800" b="1" dirty="0">
            <a:latin typeface="+mn-lt"/>
          </a:endParaRPr>
        </a:p>
      </dgm:t>
    </dgm:pt>
    <dgm:pt modelId="{E97BA8EB-670C-4F86-A8FA-1A46D33621C3}" type="parTrans" cxnId="{34E9134E-EBA3-4F5B-923C-DD4862C7A13D}">
      <dgm:prSet/>
      <dgm:spPr/>
      <dgm:t>
        <a:bodyPr/>
        <a:lstStyle/>
        <a:p>
          <a:pPr latinLnBrk="1"/>
          <a:endParaRPr lang="ko-KR" altLang="en-US"/>
        </a:p>
      </dgm:t>
    </dgm:pt>
    <dgm:pt modelId="{0DCEA351-CBEE-43B5-88E7-A8BBD606C16A}" type="sibTrans" cxnId="{34E9134E-EBA3-4F5B-923C-DD4862C7A13D}">
      <dgm:prSet/>
      <dgm:spPr/>
      <dgm:t>
        <a:bodyPr/>
        <a:lstStyle/>
        <a:p>
          <a:pPr latinLnBrk="1"/>
          <a:endParaRPr lang="ko-KR" altLang="en-US"/>
        </a:p>
      </dgm:t>
    </dgm:pt>
    <dgm:pt modelId="{AE8440A5-A30F-4AED-9C9D-B545BEB183B4}">
      <dgm:prSet phldrT="[텍스트]" custT="1"/>
      <dgm:spPr/>
      <dgm:t>
        <a:bodyPr/>
        <a:lstStyle/>
        <a:p>
          <a:pPr latinLnBrk="1"/>
          <a:r>
            <a:rPr lang="ko-KR" altLang="en-US" sz="2000" b="1" dirty="0" err="1" smtClean="0">
              <a:latin typeface="맑은 고딕" pitchFamily="50" charset="-127"/>
              <a:ea typeface="맑은 고딕" pitchFamily="50" charset="-127"/>
            </a:rPr>
            <a:t>연공급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 완화</a:t>
          </a:r>
          <a:r>
            <a:rPr lang="en-US" altLang="ko-KR" sz="2000" b="1" dirty="0" smtClean="0"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직무성과 중심의 임금체계 개편</a:t>
          </a:r>
          <a:endParaRPr lang="ko-KR" altLang="en-US" sz="2000" dirty="0"/>
        </a:p>
      </dgm:t>
    </dgm:pt>
    <dgm:pt modelId="{75BF52D4-2367-4773-A32B-64B5FDED30D7}" type="parTrans" cxnId="{0B0C63EF-D67B-4CBB-BCBC-1A45569DB482}">
      <dgm:prSet/>
      <dgm:spPr/>
      <dgm:t>
        <a:bodyPr/>
        <a:lstStyle/>
        <a:p>
          <a:pPr latinLnBrk="1"/>
          <a:endParaRPr lang="ko-KR" altLang="en-US"/>
        </a:p>
      </dgm:t>
    </dgm:pt>
    <dgm:pt modelId="{D6E98EBA-C9CE-4079-A21D-EFA5BF51516C}" type="sibTrans" cxnId="{0B0C63EF-D67B-4CBB-BCBC-1A45569DB482}">
      <dgm:prSet/>
      <dgm:spPr/>
      <dgm:t>
        <a:bodyPr/>
        <a:lstStyle/>
        <a:p>
          <a:pPr latinLnBrk="1"/>
          <a:endParaRPr lang="ko-KR" altLang="en-US"/>
        </a:p>
      </dgm:t>
    </dgm:pt>
    <dgm:pt modelId="{769686CC-AACD-4B4F-A38D-9776A9717F89}">
      <dgm:prSet phldrT="[텍스트]" custT="1"/>
      <dgm:spPr/>
      <dgm:t>
        <a:bodyPr/>
        <a:lstStyle/>
        <a:p>
          <a:pPr latinLnBrk="1"/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정부지침 현장확산</a:t>
          </a:r>
          <a:endParaRPr lang="ko-KR" altLang="en-US" sz="2000" dirty="0"/>
        </a:p>
      </dgm:t>
    </dgm:pt>
    <dgm:pt modelId="{1243B9F2-CF48-4182-8E6D-A308CC5D7073}" type="parTrans" cxnId="{CA5502E6-A226-47B5-AC4A-1F42F77D3F99}">
      <dgm:prSet/>
      <dgm:spPr/>
      <dgm:t>
        <a:bodyPr/>
        <a:lstStyle/>
        <a:p>
          <a:pPr latinLnBrk="1"/>
          <a:endParaRPr lang="ko-KR" altLang="en-US"/>
        </a:p>
      </dgm:t>
    </dgm:pt>
    <dgm:pt modelId="{146F7514-D386-4A4F-A87D-EE447E25FCC1}" type="sibTrans" cxnId="{CA5502E6-A226-47B5-AC4A-1F42F77D3F99}">
      <dgm:prSet/>
      <dgm:spPr/>
      <dgm:t>
        <a:bodyPr/>
        <a:lstStyle/>
        <a:p>
          <a:pPr latinLnBrk="1"/>
          <a:endParaRPr lang="ko-KR" altLang="en-US"/>
        </a:p>
      </dgm:t>
    </dgm:pt>
    <dgm:pt modelId="{FC255940-B3F6-43E9-8A55-6C3B1D48081F}">
      <dgm:prSet phldrT="[텍스트]" custT="1"/>
      <dgm:spPr/>
      <dgm:t>
        <a:bodyPr/>
        <a:lstStyle/>
        <a:p>
          <a:pPr latinLnBrk="1"/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단체협약 및 취업규칙에</a:t>
          </a:r>
          <a:endParaRPr lang="en-US" altLang="ko-KR" sz="2000" b="1" dirty="0" smtClean="0">
            <a:latin typeface="맑은 고딕" pitchFamily="50" charset="-127"/>
            <a:ea typeface="맑은 고딕" pitchFamily="50" charset="-127"/>
          </a:endParaRPr>
        </a:p>
        <a:p>
          <a:pPr latinLnBrk="1"/>
          <a:r>
            <a:rPr lang="en-US" altLang="ko-KR" sz="2000" b="1" dirty="0" smtClean="0">
              <a:latin typeface="맑은 고딕" pitchFamily="50" charset="-127"/>
              <a:ea typeface="맑은 고딕" pitchFamily="50" charset="-127"/>
            </a:rPr>
            <a:t>2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대 행정지침 반영 </a:t>
          </a:r>
          <a:endParaRPr lang="ko-KR" altLang="en-US" sz="2000" dirty="0"/>
        </a:p>
      </dgm:t>
    </dgm:pt>
    <dgm:pt modelId="{E6F0277A-AC22-4B24-8476-EF235B144AB2}" type="parTrans" cxnId="{0E2CAB96-D0FD-4AA1-A7F9-3E58F5C7DF8D}">
      <dgm:prSet/>
      <dgm:spPr/>
      <dgm:t>
        <a:bodyPr/>
        <a:lstStyle/>
        <a:p>
          <a:pPr latinLnBrk="1"/>
          <a:endParaRPr lang="ko-KR" altLang="en-US"/>
        </a:p>
      </dgm:t>
    </dgm:pt>
    <dgm:pt modelId="{31436B06-6629-4807-9C80-BBEAB0D19B3C}" type="sibTrans" cxnId="{0E2CAB96-D0FD-4AA1-A7F9-3E58F5C7DF8D}">
      <dgm:prSet/>
      <dgm:spPr/>
      <dgm:t>
        <a:bodyPr/>
        <a:lstStyle/>
        <a:p>
          <a:pPr latinLnBrk="1"/>
          <a:endParaRPr lang="ko-KR" altLang="en-US"/>
        </a:p>
      </dgm:t>
    </dgm:pt>
    <dgm:pt modelId="{1C0C453D-539A-43EA-9456-41828827DE35}">
      <dgm:prSet phldrT="[텍스트]" custT="1"/>
      <dgm:spPr/>
      <dgm:t>
        <a:bodyPr/>
        <a:lstStyle/>
        <a:p>
          <a:pPr latinLnBrk="1"/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인사</a:t>
          </a:r>
          <a:r>
            <a:rPr lang="en-US" altLang="ko-KR" sz="2000" b="1" dirty="0" smtClean="0"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경영권 침해 등 위법</a:t>
          </a:r>
          <a:r>
            <a:rPr lang="en-US" altLang="ko-KR" sz="2000" b="1" dirty="0" smtClean="0">
              <a:latin typeface="맑은 고딕" pitchFamily="50" charset="-127"/>
              <a:ea typeface="맑은 고딕" pitchFamily="50" charset="-127"/>
            </a:rPr>
            <a:t>. 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불합리한 단체협약 시정지도</a:t>
          </a:r>
          <a:r>
            <a:rPr lang="en-US" altLang="ko-KR" sz="2000" b="1" dirty="0" smtClean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2000" b="1" dirty="0" smtClean="0">
              <a:latin typeface="맑은 고딕" pitchFamily="50" charset="-127"/>
              <a:ea typeface="맑은 고딕" pitchFamily="50" charset="-127"/>
            </a:rPr>
            <a:t>및 사법처리 </a:t>
          </a:r>
          <a:endParaRPr lang="ko-KR" altLang="en-US" sz="2000" dirty="0"/>
        </a:p>
      </dgm:t>
    </dgm:pt>
    <dgm:pt modelId="{7F249A2B-8DF3-4F24-974C-DBC6D00ED1FE}" type="parTrans" cxnId="{F3AB988F-A8B5-4B54-856B-A200605A6AB4}">
      <dgm:prSet/>
      <dgm:spPr/>
      <dgm:t>
        <a:bodyPr/>
        <a:lstStyle/>
        <a:p>
          <a:pPr latinLnBrk="1"/>
          <a:endParaRPr lang="ko-KR" altLang="en-US"/>
        </a:p>
      </dgm:t>
    </dgm:pt>
    <dgm:pt modelId="{76A1C0D1-CB50-4D2B-AA2E-6553C7323F1E}" type="sibTrans" cxnId="{F3AB988F-A8B5-4B54-856B-A200605A6AB4}">
      <dgm:prSet/>
      <dgm:spPr/>
      <dgm:t>
        <a:bodyPr/>
        <a:lstStyle/>
        <a:p>
          <a:pPr latinLnBrk="1"/>
          <a:endParaRPr lang="ko-KR" altLang="en-US"/>
        </a:p>
      </dgm:t>
    </dgm:pt>
    <dgm:pt modelId="{2E4897DC-DEC7-4817-8AF4-90F66D61F59A}" type="pres">
      <dgm:prSet presAssocID="{88291103-431A-468D-8756-6BC558D31A43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4442E2-C020-4A0C-A0B6-58522659B32E}" type="pres">
      <dgm:prSet presAssocID="{88291103-431A-468D-8756-6BC558D31A43}" presName="matrix" presStyleCnt="0"/>
      <dgm:spPr/>
    </dgm:pt>
    <dgm:pt modelId="{DF9ADA24-5D6F-49D8-9268-F6A027CF965D}" type="pres">
      <dgm:prSet presAssocID="{88291103-431A-468D-8756-6BC558D31A43}" presName="tile1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E898D2E-1608-4019-890C-B8D86E73C29D}" type="pres">
      <dgm:prSet presAssocID="{88291103-431A-468D-8756-6BC558D31A43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6FD7A75-0F17-4989-8CD2-A740A33FA6A2}" type="pres">
      <dgm:prSet presAssocID="{88291103-431A-468D-8756-6BC558D31A43}" presName="tile2" presStyleLbl="node1" presStyleIdx="1" presStyleCnt="4" custLinFactNeighborX="18123" custLinFactNeighborY="-67330"/>
      <dgm:spPr/>
      <dgm:t>
        <a:bodyPr/>
        <a:lstStyle/>
        <a:p>
          <a:pPr latinLnBrk="1"/>
          <a:endParaRPr lang="ko-KR" altLang="en-US"/>
        </a:p>
      </dgm:t>
    </dgm:pt>
    <dgm:pt modelId="{48673CF4-8E1E-445A-ADC5-7EDC3713D5C4}" type="pres">
      <dgm:prSet presAssocID="{88291103-431A-468D-8756-6BC558D31A43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0D6FFB-70DC-4BC7-8945-89523E2EEE24}" type="pres">
      <dgm:prSet presAssocID="{88291103-431A-468D-8756-6BC558D31A43}" presName="tile3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EEB6D7CB-8ECE-4CE6-9DF8-1E10C1883370}" type="pres">
      <dgm:prSet presAssocID="{88291103-431A-468D-8756-6BC558D31A43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8A1EE6-8499-4926-8309-47B46824595D}" type="pres">
      <dgm:prSet presAssocID="{88291103-431A-468D-8756-6BC558D31A43}" presName="tile4" presStyleLbl="node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436EA4DB-CD10-4EEC-9EE8-A83F16630EB1}" type="pres">
      <dgm:prSet presAssocID="{88291103-431A-468D-8756-6BC558D31A43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398E8A-DB51-41FB-A9B2-4ECE6612FE0E}" type="pres">
      <dgm:prSet presAssocID="{88291103-431A-468D-8756-6BC558D31A43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4E9134E-EBA3-4F5B-923C-DD4862C7A13D}" srcId="{88291103-431A-468D-8756-6BC558D31A43}" destId="{5A10C7E8-8376-4250-99DB-2429543A4387}" srcOrd="0" destOrd="0" parTransId="{E97BA8EB-670C-4F86-A8FA-1A46D33621C3}" sibTransId="{0DCEA351-CBEE-43B5-88E7-A8BBD606C16A}"/>
    <dgm:cxn modelId="{598F5E39-02D2-47D0-B3B2-300A37FFE041}" type="presOf" srcId="{1C0C453D-539A-43EA-9456-41828827DE35}" destId="{436EA4DB-CD10-4EEC-9EE8-A83F16630EB1}" srcOrd="1" destOrd="0" presId="urn:microsoft.com/office/officeart/2005/8/layout/matrix1"/>
    <dgm:cxn modelId="{46C3494A-5B2B-48FA-BA2F-D1536291FA65}" type="presOf" srcId="{FC255940-B3F6-43E9-8A55-6C3B1D48081F}" destId="{EEB6D7CB-8ECE-4CE6-9DF8-1E10C1883370}" srcOrd="1" destOrd="0" presId="urn:microsoft.com/office/officeart/2005/8/layout/matrix1"/>
    <dgm:cxn modelId="{F3AB988F-A8B5-4B54-856B-A200605A6AB4}" srcId="{5A10C7E8-8376-4250-99DB-2429543A4387}" destId="{1C0C453D-539A-43EA-9456-41828827DE35}" srcOrd="3" destOrd="0" parTransId="{7F249A2B-8DF3-4F24-974C-DBC6D00ED1FE}" sibTransId="{76A1C0D1-CB50-4D2B-AA2E-6553C7323F1E}"/>
    <dgm:cxn modelId="{32546B11-A56A-4C7F-97B5-A871EB800D50}" type="presOf" srcId="{769686CC-AACD-4B4F-A38D-9776A9717F89}" destId="{48673CF4-8E1E-445A-ADC5-7EDC3713D5C4}" srcOrd="1" destOrd="0" presId="urn:microsoft.com/office/officeart/2005/8/layout/matrix1"/>
    <dgm:cxn modelId="{4C73690A-E8D7-4753-BC6C-8D1C9AD4B1DA}" type="presOf" srcId="{1C0C453D-539A-43EA-9456-41828827DE35}" destId="{B28A1EE6-8499-4926-8309-47B46824595D}" srcOrd="0" destOrd="0" presId="urn:microsoft.com/office/officeart/2005/8/layout/matrix1"/>
    <dgm:cxn modelId="{5BD024C3-0088-4CEF-A05F-E064A3FEB8F5}" type="presOf" srcId="{AE8440A5-A30F-4AED-9C9D-B545BEB183B4}" destId="{FE898D2E-1608-4019-890C-B8D86E73C29D}" srcOrd="1" destOrd="0" presId="urn:microsoft.com/office/officeart/2005/8/layout/matrix1"/>
    <dgm:cxn modelId="{22E78751-3D04-4B15-89ED-D58BD924023F}" type="presOf" srcId="{5A10C7E8-8376-4250-99DB-2429543A4387}" destId="{B2398E8A-DB51-41FB-A9B2-4ECE6612FE0E}" srcOrd="0" destOrd="0" presId="urn:microsoft.com/office/officeart/2005/8/layout/matrix1"/>
    <dgm:cxn modelId="{0E2CAB96-D0FD-4AA1-A7F9-3E58F5C7DF8D}" srcId="{5A10C7E8-8376-4250-99DB-2429543A4387}" destId="{FC255940-B3F6-43E9-8A55-6C3B1D48081F}" srcOrd="2" destOrd="0" parTransId="{E6F0277A-AC22-4B24-8476-EF235B144AB2}" sibTransId="{31436B06-6629-4807-9C80-BBEAB0D19B3C}"/>
    <dgm:cxn modelId="{0D3C4837-BE0B-4070-A49B-B876FDA60BE8}" type="presOf" srcId="{AE8440A5-A30F-4AED-9C9D-B545BEB183B4}" destId="{DF9ADA24-5D6F-49D8-9268-F6A027CF965D}" srcOrd="0" destOrd="0" presId="urn:microsoft.com/office/officeart/2005/8/layout/matrix1"/>
    <dgm:cxn modelId="{CA5502E6-A226-47B5-AC4A-1F42F77D3F99}" srcId="{5A10C7E8-8376-4250-99DB-2429543A4387}" destId="{769686CC-AACD-4B4F-A38D-9776A9717F89}" srcOrd="1" destOrd="0" parTransId="{1243B9F2-CF48-4182-8E6D-A308CC5D7073}" sibTransId="{146F7514-D386-4A4F-A87D-EE447E25FCC1}"/>
    <dgm:cxn modelId="{0C1F85E9-7147-4B93-A849-6D530C5D8425}" type="presOf" srcId="{88291103-431A-468D-8756-6BC558D31A43}" destId="{2E4897DC-DEC7-4817-8AF4-90F66D61F59A}" srcOrd="0" destOrd="0" presId="urn:microsoft.com/office/officeart/2005/8/layout/matrix1"/>
    <dgm:cxn modelId="{CCBB4FCA-4009-4274-A55B-A05DAAB3A85E}" type="presOf" srcId="{769686CC-AACD-4B4F-A38D-9776A9717F89}" destId="{06FD7A75-0F17-4989-8CD2-A740A33FA6A2}" srcOrd="0" destOrd="0" presId="urn:microsoft.com/office/officeart/2005/8/layout/matrix1"/>
    <dgm:cxn modelId="{6383ADF7-6801-46D3-AF3E-C9F168D4D120}" type="presOf" srcId="{FC255940-B3F6-43E9-8A55-6C3B1D48081F}" destId="{730D6FFB-70DC-4BC7-8945-89523E2EEE24}" srcOrd="0" destOrd="0" presId="urn:microsoft.com/office/officeart/2005/8/layout/matrix1"/>
    <dgm:cxn modelId="{0B0C63EF-D67B-4CBB-BCBC-1A45569DB482}" srcId="{5A10C7E8-8376-4250-99DB-2429543A4387}" destId="{AE8440A5-A30F-4AED-9C9D-B545BEB183B4}" srcOrd="0" destOrd="0" parTransId="{75BF52D4-2367-4773-A32B-64B5FDED30D7}" sibTransId="{D6E98EBA-C9CE-4079-A21D-EFA5BF51516C}"/>
    <dgm:cxn modelId="{5F4A92AA-01A1-4A43-BE89-6D05A5D980D0}" type="presParOf" srcId="{2E4897DC-DEC7-4817-8AF4-90F66D61F59A}" destId="{5D4442E2-C020-4A0C-A0B6-58522659B32E}" srcOrd="0" destOrd="0" presId="urn:microsoft.com/office/officeart/2005/8/layout/matrix1"/>
    <dgm:cxn modelId="{2453F989-C256-4F03-8B6B-32C7711CD7B5}" type="presParOf" srcId="{5D4442E2-C020-4A0C-A0B6-58522659B32E}" destId="{DF9ADA24-5D6F-49D8-9268-F6A027CF965D}" srcOrd="0" destOrd="0" presId="urn:microsoft.com/office/officeart/2005/8/layout/matrix1"/>
    <dgm:cxn modelId="{B0DF5498-9B88-4B7B-864F-13E46125BF99}" type="presParOf" srcId="{5D4442E2-C020-4A0C-A0B6-58522659B32E}" destId="{FE898D2E-1608-4019-890C-B8D86E73C29D}" srcOrd="1" destOrd="0" presId="urn:microsoft.com/office/officeart/2005/8/layout/matrix1"/>
    <dgm:cxn modelId="{18E6E41A-F8B7-4435-B4EC-1593B18C8A40}" type="presParOf" srcId="{5D4442E2-C020-4A0C-A0B6-58522659B32E}" destId="{06FD7A75-0F17-4989-8CD2-A740A33FA6A2}" srcOrd="2" destOrd="0" presId="urn:microsoft.com/office/officeart/2005/8/layout/matrix1"/>
    <dgm:cxn modelId="{5B8A72DB-FB39-4342-A364-D2FE4ABE1391}" type="presParOf" srcId="{5D4442E2-C020-4A0C-A0B6-58522659B32E}" destId="{48673CF4-8E1E-445A-ADC5-7EDC3713D5C4}" srcOrd="3" destOrd="0" presId="urn:microsoft.com/office/officeart/2005/8/layout/matrix1"/>
    <dgm:cxn modelId="{5F338E4E-EFF8-470F-837F-188C1B7C71CB}" type="presParOf" srcId="{5D4442E2-C020-4A0C-A0B6-58522659B32E}" destId="{730D6FFB-70DC-4BC7-8945-89523E2EEE24}" srcOrd="4" destOrd="0" presId="urn:microsoft.com/office/officeart/2005/8/layout/matrix1"/>
    <dgm:cxn modelId="{DA301AAB-3E19-4A2C-8D73-9AE57EBDCF84}" type="presParOf" srcId="{5D4442E2-C020-4A0C-A0B6-58522659B32E}" destId="{EEB6D7CB-8ECE-4CE6-9DF8-1E10C1883370}" srcOrd="5" destOrd="0" presId="urn:microsoft.com/office/officeart/2005/8/layout/matrix1"/>
    <dgm:cxn modelId="{E180D368-03B3-47FB-8BAA-7774E49AE068}" type="presParOf" srcId="{5D4442E2-C020-4A0C-A0B6-58522659B32E}" destId="{B28A1EE6-8499-4926-8309-47B46824595D}" srcOrd="6" destOrd="0" presId="urn:microsoft.com/office/officeart/2005/8/layout/matrix1"/>
    <dgm:cxn modelId="{6B08E2AE-A098-4604-99BA-FFC6F53AD999}" type="presParOf" srcId="{5D4442E2-C020-4A0C-A0B6-58522659B32E}" destId="{436EA4DB-CD10-4EEC-9EE8-A83F16630EB1}" srcOrd="7" destOrd="0" presId="urn:microsoft.com/office/officeart/2005/8/layout/matrix1"/>
    <dgm:cxn modelId="{7617416B-2011-47D7-ACC0-60BF86FE103D}" type="presParOf" srcId="{2E4897DC-DEC7-4817-8AF4-90F66D61F59A}" destId="{B2398E8A-DB51-41FB-A9B2-4ECE6612FE0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2AB954-113E-4DD0-AD29-9B2D1D1962C7}">
      <dsp:nvSpPr>
        <dsp:cNvPr id="0" name=""/>
        <dsp:cNvSpPr/>
      </dsp:nvSpPr>
      <dsp:spPr>
        <a:xfrm>
          <a:off x="0" y="439192"/>
          <a:ext cx="8389596" cy="921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1126" tIns="270764" rIns="651126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50" baseline="0" dirty="0" smtClean="0"/>
            <a:t>사측의 인사제도</a:t>
          </a:r>
          <a:r>
            <a:rPr lang="en-US" altLang="ko-KR" sz="1200" kern="1200" spc="-150" baseline="0" dirty="0" smtClean="0"/>
            <a:t>, </a:t>
          </a:r>
          <a:r>
            <a:rPr lang="ko-KR" altLang="en-US" sz="1200" kern="1200" spc="-150" baseline="0" dirty="0" smtClean="0"/>
            <a:t>임금체계 개편요구에 단호히 대응하고 조합원들의 개별행동은 금지</a:t>
          </a:r>
          <a:endParaRPr lang="ko-KR" altLang="en-US" sz="1200" kern="1200" spc="-150" baseline="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50" baseline="0" dirty="0" smtClean="0"/>
            <a:t>사측의 일방적 도입 움직임에 대해서는 </a:t>
          </a:r>
          <a:r>
            <a:rPr lang="ko-KR" altLang="en-US" sz="1400" b="1" kern="1200" spc="-150" baseline="0" dirty="0" smtClean="0"/>
            <a:t>상급단체에 신고하고 투쟁지원 및 법률자문 요청</a:t>
          </a:r>
          <a:endParaRPr lang="ko-KR" altLang="en-US" sz="1400" b="1" kern="1200" spc="-150" baseline="0" dirty="0"/>
        </a:p>
      </dsp:txBody>
      <dsp:txXfrm>
        <a:off x="0" y="439192"/>
        <a:ext cx="8389596" cy="921375"/>
      </dsp:txXfrm>
    </dsp:sp>
    <dsp:sp modelId="{3B4AF8D0-3271-47EF-895F-2E3F29D74053}">
      <dsp:nvSpPr>
        <dsp:cNvPr id="0" name=""/>
        <dsp:cNvSpPr/>
      </dsp:nvSpPr>
      <dsp:spPr>
        <a:xfrm>
          <a:off x="419479" y="46778"/>
          <a:ext cx="5872717" cy="5842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975" tIns="0" rIns="221975" bIns="0" numCol="1" spcCol="1270" anchor="ctr" anchorCtr="0">
          <a:noAutofit/>
        </a:bodyPr>
        <a:lstStyle/>
        <a:p>
          <a:pPr lvl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spc="-150" baseline="0" dirty="0" smtClean="0"/>
            <a:t>사측요구에 단호히 대응</a:t>
          </a:r>
          <a:endParaRPr lang="ko-KR" altLang="en-US" sz="1600" b="1" kern="1200" spc="-150" baseline="0" dirty="0"/>
        </a:p>
      </dsp:txBody>
      <dsp:txXfrm>
        <a:off x="419479" y="46778"/>
        <a:ext cx="5872717" cy="584293"/>
      </dsp:txXfrm>
    </dsp:sp>
    <dsp:sp modelId="{0DF7C48A-CC4D-49EE-BF06-7F0D46FBA963}">
      <dsp:nvSpPr>
        <dsp:cNvPr id="0" name=""/>
        <dsp:cNvSpPr/>
      </dsp:nvSpPr>
      <dsp:spPr>
        <a:xfrm>
          <a:off x="0" y="1798336"/>
          <a:ext cx="8389596" cy="1474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1126" tIns="270764" rIns="651126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kern="1200" spc="-150" baseline="0" dirty="0" smtClean="0"/>
            <a:t>1</a:t>
          </a:r>
          <a:r>
            <a:rPr lang="ko-KR" altLang="en-US" sz="1200" kern="1200" spc="-150" baseline="0" dirty="0" smtClean="0"/>
            <a:t>차적으로 거부하되 불가피한 경우에는 사측 요구와 관련된 모든 위원회의 노사 동수구성</a:t>
          </a:r>
          <a:r>
            <a:rPr lang="en-US" altLang="ko-KR" sz="1200" kern="1200" spc="-150" baseline="0" dirty="0" smtClean="0"/>
            <a:t>, </a:t>
          </a:r>
          <a:r>
            <a:rPr lang="ko-KR" altLang="en-US" sz="1200" kern="1200" spc="-150" baseline="0" dirty="0" smtClean="0"/>
            <a:t>고용안정협약 체결 등과 같이 모든 단계에서 노조가 개입할 수 있도록 요구</a:t>
          </a:r>
          <a:r>
            <a:rPr lang="en-US" altLang="ko-KR" sz="1200" kern="1200" spc="-150" baseline="0" dirty="0" smtClean="0"/>
            <a:t>,  </a:t>
          </a:r>
          <a:r>
            <a:rPr lang="ko-KR" altLang="en-US" sz="1400" b="1" kern="1200" spc="-150" baseline="0" dirty="0" smtClean="0"/>
            <a:t>단체교섭과 연계</a:t>
          </a:r>
          <a:endParaRPr lang="ko-KR" altLang="en-US" sz="1400" kern="1200" spc="-150" baseline="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50" baseline="0" dirty="0" smtClean="0"/>
            <a:t>노동부도 지침에서 </a:t>
          </a:r>
          <a:r>
            <a:rPr lang="ko-KR" altLang="en-US" sz="1400" b="1" kern="1200" spc="-150" baseline="0" dirty="0" smtClean="0"/>
            <a:t>공정하고</a:t>
          </a:r>
          <a:r>
            <a:rPr lang="ko-KR" altLang="en-US" sz="1200" kern="1200" spc="-150" baseline="0" dirty="0" smtClean="0"/>
            <a:t> </a:t>
          </a:r>
          <a:r>
            <a:rPr lang="ko-KR" altLang="en-US" sz="1400" b="1" kern="1200" spc="-150" baseline="0" dirty="0" smtClean="0"/>
            <a:t>합리적 인사평가 기준 마련을 위하여 노조 및 근로자대표의 의견이 반영될 수 있도록 해야 한다</a:t>
          </a:r>
          <a:r>
            <a:rPr lang="ko-KR" altLang="en-US" sz="1400" kern="1200" spc="-150" baseline="0" dirty="0" smtClean="0"/>
            <a:t>고 하고 있음</a:t>
          </a:r>
          <a:r>
            <a:rPr lang="en-US" altLang="ko-KR" sz="1400" kern="1200" spc="-150" baseline="0" dirty="0" smtClean="0"/>
            <a:t>.</a:t>
          </a:r>
          <a:endParaRPr lang="ko-KR" altLang="en-US" sz="1400" kern="1200" spc="-150" baseline="0" dirty="0"/>
        </a:p>
      </dsp:txBody>
      <dsp:txXfrm>
        <a:off x="0" y="1798336"/>
        <a:ext cx="8389596" cy="1474200"/>
      </dsp:txXfrm>
    </dsp:sp>
    <dsp:sp modelId="{5E185449-4282-4276-9A66-FC23BC8FEBB2}">
      <dsp:nvSpPr>
        <dsp:cNvPr id="0" name=""/>
        <dsp:cNvSpPr/>
      </dsp:nvSpPr>
      <dsp:spPr>
        <a:xfrm>
          <a:off x="419479" y="1430767"/>
          <a:ext cx="5872717" cy="55944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975" tIns="0" rIns="221975" bIns="0" numCol="1" spcCol="1270" anchor="ctr" anchorCtr="0">
          <a:noAutofit/>
        </a:bodyPr>
        <a:lstStyle/>
        <a:p>
          <a:pPr lvl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spc="-150" baseline="0" dirty="0" smtClean="0"/>
            <a:t>인사기준</a:t>
          </a:r>
          <a:r>
            <a:rPr lang="en-US" altLang="ko-KR" sz="1600" b="1" kern="1200" spc="-150" baseline="0" dirty="0" smtClean="0"/>
            <a:t>, </a:t>
          </a:r>
          <a:r>
            <a:rPr lang="ko-KR" altLang="en-US" sz="1600" b="1" kern="1200" spc="-150" baseline="0" dirty="0" smtClean="0"/>
            <a:t>임금체계 개편의 모든 단계에서의 노조개입 요구</a:t>
          </a:r>
          <a:endParaRPr lang="ko-KR" altLang="en-US" sz="1600" b="1" kern="1200" spc="-150" baseline="0" dirty="0"/>
        </a:p>
      </dsp:txBody>
      <dsp:txXfrm>
        <a:off x="419479" y="1430767"/>
        <a:ext cx="5872717" cy="559449"/>
      </dsp:txXfrm>
    </dsp:sp>
    <dsp:sp modelId="{90450871-7EDE-410E-9ECE-27282055CE5F}">
      <dsp:nvSpPr>
        <dsp:cNvPr id="0" name=""/>
        <dsp:cNvSpPr/>
      </dsp:nvSpPr>
      <dsp:spPr>
        <a:xfrm>
          <a:off x="0" y="3758153"/>
          <a:ext cx="8389596" cy="1883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1126" tIns="270764" rIns="651126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b="1" kern="1200" spc="-150" baseline="0" dirty="0" smtClean="0"/>
            <a:t>취업규칙 제</a:t>
          </a:r>
          <a:r>
            <a:rPr lang="en-US" altLang="ko-KR" sz="1400" b="1" kern="1200" spc="-150" baseline="0" dirty="0" smtClean="0"/>
            <a:t>, </a:t>
          </a:r>
          <a:r>
            <a:rPr lang="ko-KR" altLang="en-US" sz="1400" b="1" kern="1200" spc="-150" baseline="0" dirty="0" smtClean="0"/>
            <a:t>개정 시 노동조합 동의 규정 명확화</a:t>
          </a:r>
          <a:endParaRPr lang="ko-KR" altLang="en-US" sz="1400" b="1" kern="1200" spc="-150" baseline="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b="1" kern="1200" spc="-150" baseline="0" dirty="0" smtClean="0"/>
            <a:t>인사위원회</a:t>
          </a:r>
          <a:r>
            <a:rPr lang="en-US" altLang="ko-KR" sz="1400" b="1" kern="1200" spc="-150" baseline="0" dirty="0" smtClean="0"/>
            <a:t>, </a:t>
          </a:r>
          <a:r>
            <a:rPr lang="ko-KR" altLang="en-US" sz="1400" b="1" kern="1200" spc="-150" baseline="0" dirty="0" smtClean="0"/>
            <a:t>징계위원회 노사동수 구성</a:t>
          </a:r>
          <a:endParaRPr lang="ko-KR" altLang="en-US" sz="1400" b="1" kern="1200" spc="-150" baseline="0" dirty="0"/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b="1" kern="1200" spc="-150" baseline="0" dirty="0" smtClean="0"/>
            <a:t>해고사유 조항 강화</a:t>
          </a:r>
          <a:endParaRPr lang="ko-KR" altLang="en-US" sz="1400" b="1" kern="1200" spc="-150" baseline="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50" baseline="0" dirty="0" smtClean="0">
              <a:latin typeface="맑은 고딕"/>
              <a:ea typeface="맑은 고딕"/>
            </a:rPr>
            <a:t>▶추가조항 예시 </a:t>
          </a:r>
          <a:r>
            <a:rPr lang="en-US" altLang="ko-KR" sz="1200" kern="1200" spc="-150" baseline="0" dirty="0" smtClean="0">
              <a:latin typeface="맑은 고딕"/>
              <a:ea typeface="맑은 고딕"/>
            </a:rPr>
            <a:t>: …...</a:t>
          </a:r>
          <a:r>
            <a:rPr lang="ko-KR" altLang="en-US" sz="1200" kern="1200" spc="-150" baseline="0" dirty="0" smtClean="0">
              <a:latin typeface="맑은 고딕"/>
              <a:ea typeface="맑은 고딕"/>
            </a:rPr>
            <a:t>징계</a:t>
          </a:r>
          <a:r>
            <a:rPr lang="en-US" altLang="ko-KR" sz="1200" kern="1200" spc="-150" baseline="0" dirty="0" smtClean="0">
              <a:latin typeface="맑은 고딕"/>
              <a:ea typeface="맑은 고딕"/>
            </a:rPr>
            <a:t>(</a:t>
          </a:r>
          <a:r>
            <a:rPr lang="ko-KR" altLang="en-US" sz="1200" kern="1200" spc="-150" baseline="0" dirty="0" smtClean="0">
              <a:latin typeface="맑은 고딕"/>
              <a:ea typeface="맑은 고딕"/>
            </a:rPr>
            <a:t>해고</a:t>
          </a:r>
          <a:r>
            <a:rPr lang="en-US" altLang="ko-KR" sz="1200" kern="1200" spc="-150" baseline="0" dirty="0" smtClean="0">
              <a:latin typeface="맑은 고딕"/>
              <a:ea typeface="맑은 고딕"/>
            </a:rPr>
            <a:t>)</a:t>
          </a:r>
          <a:r>
            <a:rPr lang="ko-KR" altLang="en-US" sz="1200" kern="1200" spc="-150" baseline="0" dirty="0" smtClean="0">
              <a:latin typeface="맑은 고딕"/>
              <a:ea typeface="맑은 고딕"/>
            </a:rPr>
            <a:t>사유는 다음과 같다</a:t>
          </a:r>
          <a:r>
            <a:rPr lang="en-US" altLang="ko-KR" sz="1200" kern="1200" spc="-150" baseline="0" dirty="0" smtClean="0">
              <a:latin typeface="맑은 고딕"/>
              <a:ea typeface="맑은 고딕"/>
            </a:rPr>
            <a:t>…… </a:t>
          </a:r>
          <a:r>
            <a:rPr lang="ko-KR" altLang="en-US" sz="1200" u="sng" kern="1200" spc="-150" baseline="0" dirty="0" smtClean="0">
              <a:latin typeface="맑은 고딕"/>
              <a:ea typeface="맑은 고딕"/>
            </a:rPr>
            <a:t>단</a:t>
          </a:r>
          <a:r>
            <a:rPr lang="en-US" altLang="ko-KR" sz="1200" u="sng" kern="1200" spc="-150" baseline="0" dirty="0" smtClean="0">
              <a:latin typeface="맑은 고딕"/>
              <a:ea typeface="맑은 고딕"/>
            </a:rPr>
            <a:t>,</a:t>
          </a:r>
          <a:r>
            <a:rPr lang="ko-KR" altLang="en-US" sz="1200" u="sng" kern="1200" spc="-150" baseline="0" dirty="0" smtClean="0">
              <a:latin typeface="맑은 고딕"/>
              <a:ea typeface="맑은 고딕"/>
            </a:rPr>
            <a:t> 다음 각호의 사유 외에는 징계</a:t>
          </a:r>
          <a:r>
            <a:rPr lang="en-US" altLang="ko-KR" sz="1200" u="sng" kern="1200" spc="-150" baseline="0" dirty="0" smtClean="0">
              <a:latin typeface="맑은 고딕"/>
              <a:ea typeface="맑은 고딕"/>
            </a:rPr>
            <a:t>(</a:t>
          </a:r>
          <a:r>
            <a:rPr lang="ko-KR" altLang="en-US" sz="1200" u="sng" kern="1200" spc="-150" baseline="0" dirty="0" smtClean="0">
              <a:latin typeface="맑은 고딕"/>
              <a:ea typeface="맑은 고딕"/>
            </a:rPr>
            <a:t>해고</a:t>
          </a:r>
          <a:r>
            <a:rPr lang="en-US" altLang="ko-KR" sz="1200" u="sng" kern="1200" spc="-150" baseline="0" dirty="0" smtClean="0">
              <a:latin typeface="맑은 고딕"/>
              <a:ea typeface="맑은 고딕"/>
            </a:rPr>
            <a:t>)</a:t>
          </a:r>
          <a:r>
            <a:rPr lang="ko-KR" altLang="en-US" sz="1200" u="sng" kern="1200" spc="-150" baseline="0" dirty="0" smtClean="0">
              <a:latin typeface="맑은 고딕"/>
              <a:ea typeface="맑은 고딕"/>
            </a:rPr>
            <a:t>할 수 없다</a:t>
          </a:r>
          <a:endParaRPr lang="ko-KR" altLang="en-US" sz="1400" b="1" kern="1200" spc="-150" baseline="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spc="-150" baseline="0" dirty="0" smtClean="0">
              <a:latin typeface="맑은 고딕"/>
              <a:ea typeface="맑은 고딕"/>
            </a:rPr>
            <a:t>▶삭제필요 </a:t>
          </a:r>
          <a:r>
            <a:rPr lang="en-US" altLang="ko-KR" sz="1200" kern="1200" spc="-150" baseline="0" dirty="0" smtClean="0">
              <a:latin typeface="맑은 고딕"/>
              <a:ea typeface="맑은 고딕"/>
            </a:rPr>
            <a:t>:  </a:t>
          </a:r>
          <a:r>
            <a:rPr lang="ko-KR" altLang="en-US" sz="1200" kern="1200" spc="-150" baseline="0" dirty="0" smtClean="0">
              <a:latin typeface="맑은 고딕"/>
              <a:ea typeface="맑은 고딕"/>
            </a:rPr>
            <a:t>사유 중에 ①업무 부적응자 ②근무성적이 현저히 낮은 경우 등 저성과자 해고의 근거가 될 조항 삭제</a:t>
          </a:r>
          <a:endParaRPr lang="ko-KR" altLang="en-US" sz="1200" kern="1200" spc="-150" baseline="0" dirty="0"/>
        </a:p>
      </dsp:txBody>
      <dsp:txXfrm>
        <a:off x="0" y="3758153"/>
        <a:ext cx="8389596" cy="1883700"/>
      </dsp:txXfrm>
    </dsp:sp>
    <dsp:sp modelId="{9A98927B-5EC7-490A-B9C3-E7BC2E323C9A}">
      <dsp:nvSpPr>
        <dsp:cNvPr id="0" name=""/>
        <dsp:cNvSpPr/>
      </dsp:nvSpPr>
      <dsp:spPr>
        <a:xfrm>
          <a:off x="419479" y="3342736"/>
          <a:ext cx="5872717" cy="60729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975" tIns="0" rIns="221975" bIns="0" numCol="1" spcCol="1270" anchor="ctr" anchorCtr="0">
          <a:noAutofit/>
        </a:bodyPr>
        <a:lstStyle/>
        <a:p>
          <a:pPr lvl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spc="-150" baseline="0" dirty="0" smtClean="0"/>
            <a:t>단체협약 내용 강화</a:t>
          </a:r>
          <a:endParaRPr lang="ko-KR" altLang="en-US" sz="1600" kern="1200" spc="-150" baseline="0" dirty="0"/>
        </a:p>
      </dsp:txBody>
      <dsp:txXfrm>
        <a:off x="419479" y="3342736"/>
        <a:ext cx="5872717" cy="6072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9ADA24-5D6F-49D8-9268-F6A027CF965D}">
      <dsp:nvSpPr>
        <dsp:cNvPr id="0" name=""/>
        <dsp:cNvSpPr/>
      </dsp:nvSpPr>
      <dsp:spPr>
        <a:xfrm rot="16200000">
          <a:off x="748195" y="-748195"/>
          <a:ext cx="2031999" cy="3528391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err="1" smtClean="0">
              <a:latin typeface="맑은 고딕" pitchFamily="50" charset="-127"/>
              <a:ea typeface="맑은 고딕" pitchFamily="50" charset="-127"/>
            </a:rPr>
            <a:t>연공급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 완화</a:t>
          </a:r>
          <a:r>
            <a:rPr lang="en-US" altLang="ko-KR" sz="2000" b="1" kern="1200" dirty="0" smtClean="0"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직무성과 중심의 임금체계 개편</a:t>
          </a:r>
          <a:endParaRPr lang="ko-KR" altLang="en-US" sz="2000" kern="1200" dirty="0"/>
        </a:p>
      </dsp:txBody>
      <dsp:txXfrm rot="16200000">
        <a:off x="1002195" y="-1002195"/>
        <a:ext cx="1524000" cy="3528391"/>
      </dsp:txXfrm>
    </dsp:sp>
    <dsp:sp modelId="{06FD7A75-0F17-4989-8CD2-A740A33FA6A2}">
      <dsp:nvSpPr>
        <dsp:cNvPr id="0" name=""/>
        <dsp:cNvSpPr/>
      </dsp:nvSpPr>
      <dsp:spPr>
        <a:xfrm>
          <a:off x="3528391" y="0"/>
          <a:ext cx="3528391" cy="2031999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정부지침 현장확산</a:t>
          </a:r>
          <a:endParaRPr lang="ko-KR" altLang="en-US" sz="2000" kern="1200" dirty="0"/>
        </a:p>
      </dsp:txBody>
      <dsp:txXfrm>
        <a:off x="3528391" y="0"/>
        <a:ext cx="3528391" cy="1524000"/>
      </dsp:txXfrm>
    </dsp:sp>
    <dsp:sp modelId="{730D6FFB-70DC-4BC7-8945-89523E2EEE24}">
      <dsp:nvSpPr>
        <dsp:cNvPr id="0" name=""/>
        <dsp:cNvSpPr/>
      </dsp:nvSpPr>
      <dsp:spPr>
        <a:xfrm rot="10800000">
          <a:off x="0" y="2031999"/>
          <a:ext cx="3528391" cy="2031999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단체협약 및 취업규칙에</a:t>
          </a:r>
          <a:endParaRPr lang="en-US" altLang="ko-KR" sz="2000" b="1" kern="1200" dirty="0" smtClean="0">
            <a:latin typeface="맑은 고딕" pitchFamily="50" charset="-127"/>
            <a:ea typeface="맑은 고딕" pitchFamily="50" charset="-127"/>
          </a:endParaRPr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b="1" kern="1200" dirty="0" smtClean="0">
              <a:latin typeface="맑은 고딕" pitchFamily="50" charset="-127"/>
              <a:ea typeface="맑은 고딕" pitchFamily="50" charset="-127"/>
            </a:rPr>
            <a:t>2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대 행정지침 반영 </a:t>
          </a:r>
          <a:endParaRPr lang="ko-KR" altLang="en-US" sz="2000" kern="1200" dirty="0"/>
        </a:p>
      </dsp:txBody>
      <dsp:txXfrm rot="10800000">
        <a:off x="0" y="2539999"/>
        <a:ext cx="3528391" cy="1524000"/>
      </dsp:txXfrm>
    </dsp:sp>
    <dsp:sp modelId="{B28A1EE6-8499-4926-8309-47B46824595D}">
      <dsp:nvSpPr>
        <dsp:cNvPr id="0" name=""/>
        <dsp:cNvSpPr/>
      </dsp:nvSpPr>
      <dsp:spPr>
        <a:xfrm rot="5400000">
          <a:off x="4276587" y="1283803"/>
          <a:ext cx="2031999" cy="3528391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인사</a:t>
          </a:r>
          <a:r>
            <a:rPr lang="en-US" altLang="ko-KR" sz="2000" b="1" kern="1200" dirty="0" smtClean="0"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경영권 침해 등 위법</a:t>
          </a:r>
          <a:r>
            <a:rPr lang="en-US" altLang="ko-KR" sz="2000" b="1" kern="1200" dirty="0" smtClean="0">
              <a:latin typeface="맑은 고딕" pitchFamily="50" charset="-127"/>
              <a:ea typeface="맑은 고딕" pitchFamily="50" charset="-127"/>
            </a:rPr>
            <a:t>. 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불합리한 단체협약 시정지도</a:t>
          </a:r>
          <a:r>
            <a:rPr lang="en-US" altLang="ko-KR" sz="2000" b="1" kern="1200" dirty="0" smtClean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2000" b="1" kern="1200" dirty="0" smtClean="0">
              <a:latin typeface="맑은 고딕" pitchFamily="50" charset="-127"/>
              <a:ea typeface="맑은 고딕" pitchFamily="50" charset="-127"/>
            </a:rPr>
            <a:t>및 사법처리 </a:t>
          </a:r>
          <a:endParaRPr lang="ko-KR" altLang="en-US" sz="2000" kern="1200" dirty="0"/>
        </a:p>
      </dsp:txBody>
      <dsp:txXfrm rot="5400000">
        <a:off x="4530587" y="1537803"/>
        <a:ext cx="1524000" cy="3528391"/>
      </dsp:txXfrm>
    </dsp:sp>
    <dsp:sp modelId="{B2398E8A-DB51-41FB-A9B2-4ECE6612FE0E}">
      <dsp:nvSpPr>
        <dsp:cNvPr id="0" name=""/>
        <dsp:cNvSpPr/>
      </dsp:nvSpPr>
      <dsp:spPr>
        <a:xfrm>
          <a:off x="2469874" y="1523999"/>
          <a:ext cx="2117035" cy="1015999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2400" b="1" kern="1200" dirty="0" smtClean="0">
              <a:latin typeface="+mn-lt"/>
            </a:rPr>
            <a:t>노동부</a:t>
          </a:r>
          <a:endParaRPr lang="en-US" altLang="ko-KR" sz="2400" b="1" kern="1200" dirty="0" smtClean="0">
            <a:latin typeface="+mn-lt"/>
          </a:endParaRPr>
        </a:p>
        <a:p>
          <a:pPr lvl="0" algn="ctr" defTabSz="10668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2400" b="1" kern="1200" dirty="0" smtClean="0">
              <a:latin typeface="+mn-lt"/>
            </a:rPr>
            <a:t>지도내용</a:t>
          </a:r>
          <a:endParaRPr lang="ko-KR" altLang="en-US" sz="1800" b="1" kern="1200" dirty="0">
            <a:latin typeface="+mn-lt"/>
          </a:endParaRPr>
        </a:p>
      </dsp:txBody>
      <dsp:txXfrm>
        <a:off x="2469874" y="1523999"/>
        <a:ext cx="2117035" cy="1015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CF25B-CD94-48A0-BD95-5F9B13937BAE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7C5F5-8E2A-4CC4-9483-E683CBDB17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A0DFD-C7E4-49F3-A454-334931DCA6A1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E794B-D160-48E3-9C60-2749997AC3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39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40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41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42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43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03C875-C109-4424-B7BB-7FAD3B6C98F2}" type="slidenum">
              <a:rPr lang="ko-KR" altLang="en-US" smtClean="0"/>
              <a:pPr>
                <a:defRPr/>
              </a:pPr>
              <a:t>44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3F202-A0F4-4B32-B9EC-C36FC9C55CD0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33E12-3230-40AC-AB00-0F0CC1C34D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blog.naver.com/junggi7021/220640292782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-pc\Documents\CoolMessenger Files\Received Files\두견\DSC_1481.JPG"/>
          <p:cNvPicPr>
            <a:picLocks noChangeAspect="1" noChangeArrowheads="1"/>
          </p:cNvPicPr>
          <p:nvPr/>
        </p:nvPicPr>
        <p:blipFill>
          <a:blip r:embed="rId2" cstate="print"/>
          <a:srcRect t="7260"/>
          <a:stretch>
            <a:fillRect/>
          </a:stretch>
        </p:blipFill>
        <p:spPr bwMode="auto">
          <a:xfrm>
            <a:off x="0" y="0"/>
            <a:ext cx="9144000" cy="4249249"/>
          </a:xfrm>
          <a:prstGeom prst="rect">
            <a:avLst/>
          </a:prstGeom>
          <a:noFill/>
        </p:spPr>
      </p:pic>
      <p:pic>
        <p:nvPicPr>
          <p:cNvPr id="7" name="그림 6" descr="한국노동조합총연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5877272"/>
            <a:ext cx="2987824" cy="770299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899592" y="3140968"/>
            <a:ext cx="7272808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 smtClean="0">
                <a:solidFill>
                  <a:schemeClr val="bg1"/>
                </a:solidFill>
              </a:rPr>
              <a:t>노동시장구조 개악저지</a:t>
            </a:r>
            <a:endParaRPr lang="en-US" altLang="ko-KR" sz="4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4400" b="1" dirty="0" smtClean="0">
                <a:solidFill>
                  <a:schemeClr val="bg1"/>
                </a:solidFill>
              </a:rPr>
              <a:t>한국노총 투쟁방향</a:t>
            </a:r>
            <a:endParaRPr lang="ko-KR" altLang="en-US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03648" y="2636912"/>
            <a:ext cx="6271154" cy="25179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360000" tIns="180000" rIns="360000" bIns="180000">
            <a:spAutoFit/>
          </a:bodyPr>
          <a:lstStyle/>
          <a:p>
            <a:pPr marL="457200" indent="-457200"/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정부여당의 노조무력화 공세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정부의 노사관계 불법개입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7200" indent="-457200"/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한국노총의 투쟁방향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475656" y="1125314"/>
            <a:ext cx="6270014" cy="10001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1196752"/>
            <a:ext cx="6271154" cy="855958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360000" tIns="180000" rIns="360000" bIns="180000">
            <a:spAutoFit/>
          </a:bodyPr>
          <a:lstStyle/>
          <a:p>
            <a:pPr algn="ctr"/>
            <a:r>
              <a:rPr lang="ko-KR" altLang="en-US" sz="32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순서</a:t>
            </a:r>
            <a:endParaRPr lang="ko-KR" altLang="en-US" sz="320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8" name="그림 7" descr="한국노동조합총연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6237312"/>
            <a:ext cx="2088232" cy="538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쉬운 해고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취업규칙 지침 일방발표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 l="2063" t="27773" r="60138" b="29126"/>
          <a:stretch>
            <a:fillRect/>
          </a:stretch>
        </p:blipFill>
        <p:spPr bwMode="auto">
          <a:xfrm>
            <a:off x="0" y="980728"/>
            <a:ext cx="5652120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 l="2063" t="75480" r="62792" b="5044"/>
          <a:stretch>
            <a:fillRect/>
          </a:stretch>
        </p:blipFill>
        <p:spPr bwMode="auto">
          <a:xfrm>
            <a:off x="4859016" y="3068960"/>
            <a:ext cx="4284984" cy="1899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4.13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총선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집권여당 과반의석 붕괴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여소야대 구성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75856" y="5445224"/>
            <a:ext cx="5472608" cy="692696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kumimoji="1" lang="ko-KR" altLang="en-US" sz="20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정부는 노동개악을 포기할까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?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쉬운 해고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취업규칙 지침 일방</a:t>
            </a:r>
            <a:r>
              <a:rPr lang="en-US" altLang="ko-KR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db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발표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b="53010"/>
          <a:stretch>
            <a:fillRect/>
          </a:stretch>
        </p:blipFill>
        <p:spPr bwMode="auto">
          <a:xfrm>
            <a:off x="179512" y="836712"/>
            <a:ext cx="8424936" cy="3534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30472"/>
          <a:stretch>
            <a:fillRect/>
          </a:stretch>
        </p:blipFill>
        <p:spPr bwMode="auto">
          <a:xfrm rot="21180207">
            <a:off x="3006415" y="2325407"/>
            <a:ext cx="5441748" cy="425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직선 연결선 9"/>
          <p:cNvCxnSpPr/>
          <p:nvPr/>
        </p:nvCxnSpPr>
        <p:spPr>
          <a:xfrm flipV="1">
            <a:off x="3131840" y="4005064"/>
            <a:ext cx="5184576" cy="7200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 flipV="1">
            <a:off x="3203848" y="3140968"/>
            <a:ext cx="5184576" cy="7200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모서리가 둥근 사각형 설명선 13"/>
          <p:cNvSpPr/>
          <p:nvPr/>
        </p:nvSpPr>
        <p:spPr>
          <a:xfrm>
            <a:off x="179512" y="3573016"/>
            <a:ext cx="2808312" cy="1944216"/>
          </a:xfrm>
          <a:prstGeom prst="wedgeRoundRectCallout">
            <a:avLst>
              <a:gd name="adj1" fmla="val 59505"/>
              <a:gd name="adj2" fmla="val 21718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200" b="1" dirty="0" smtClean="0"/>
              <a:t>“..</a:t>
            </a:r>
            <a:r>
              <a:rPr lang="ko-KR" altLang="en-US" sz="2200" b="1" dirty="0" smtClean="0"/>
              <a:t>노동 개혁의 </a:t>
            </a:r>
            <a:endParaRPr lang="en-US" altLang="ko-KR" sz="2200" b="1" dirty="0" smtClean="0"/>
          </a:p>
          <a:p>
            <a:r>
              <a:rPr lang="ko-KR" altLang="en-US" sz="2200" b="1" dirty="0" smtClean="0"/>
              <a:t>현장 실천에 최선을 다해 주길 바란다</a:t>
            </a:r>
            <a:r>
              <a:rPr lang="en-US" altLang="ko-KR" sz="2200" b="1" dirty="0" smtClean="0"/>
              <a:t>..”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2411760" y="1556792"/>
            <a:ext cx="4176464" cy="57606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8914" r="485" b="16118"/>
          <a:stretch>
            <a:fillRect/>
          </a:stretch>
        </p:blipFill>
        <p:spPr bwMode="auto">
          <a:xfrm>
            <a:off x="251520" y="1916832"/>
            <a:ext cx="813451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i="0" u="none" strike="noStrike" cap="none" spc="-15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i="0" u="none" strike="noStrike" cap="none" spc="-15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노동부 장관 </a:t>
            </a:r>
            <a:r>
              <a:rPr kumimoji="1" lang="en-US" altLang="ko-KR" sz="3200" b="1" i="0" u="none" strike="noStrike" cap="none" spc="-15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– 19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대 국회 내 법안처리 촉구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(4.18)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251520" y="908720"/>
            <a:ext cx="3528392" cy="2304256"/>
          </a:xfrm>
          <a:prstGeom prst="wedgeRoundRectCallout">
            <a:avLst>
              <a:gd name="adj1" fmla="val 41768"/>
              <a:gd name="adj2" fmla="val 83878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 smtClean="0"/>
              <a:t>취업규칙지침의 </a:t>
            </a:r>
            <a:endParaRPr lang="en-US" altLang="ko-KR" sz="2400" b="1" dirty="0" smtClean="0"/>
          </a:p>
          <a:p>
            <a:r>
              <a:rPr lang="ko-KR" altLang="en-US" sz="2400" b="1" dirty="0" smtClean="0"/>
              <a:t>엄정한 집행</a:t>
            </a:r>
            <a:endParaRPr lang="en-US" altLang="ko-KR" sz="2000" b="1" dirty="0" smtClean="0"/>
          </a:p>
          <a:p>
            <a:r>
              <a:rPr lang="ko-KR" altLang="en-US" sz="2400" b="1" dirty="0" smtClean="0"/>
              <a:t>직무</a:t>
            </a:r>
            <a:r>
              <a:rPr lang="en-US" altLang="ko-KR" sz="2400" b="1" dirty="0" smtClean="0"/>
              <a:t>·</a:t>
            </a:r>
            <a:r>
              <a:rPr lang="ko-KR" altLang="en-US" sz="2400" b="1" dirty="0" smtClean="0"/>
              <a:t>성과급제로 </a:t>
            </a:r>
            <a:endParaRPr lang="en-US" altLang="ko-KR" sz="2400" b="1" dirty="0" smtClean="0"/>
          </a:p>
          <a:p>
            <a:r>
              <a:rPr lang="ko-KR" altLang="en-US" sz="2400" b="1" dirty="0" smtClean="0"/>
              <a:t>임금체계개편</a:t>
            </a:r>
            <a:r>
              <a:rPr lang="en-US" altLang="ko-KR" sz="2400" b="1" dirty="0" smtClean="0"/>
              <a:t> </a:t>
            </a:r>
          </a:p>
          <a:p>
            <a:r>
              <a:rPr lang="ko-KR" altLang="en-US" sz="2400" b="1" dirty="0" err="1" smtClean="0"/>
              <a:t>저성과자</a:t>
            </a:r>
            <a:r>
              <a:rPr lang="ko-KR" altLang="en-US" sz="2400" b="1" dirty="0" smtClean="0"/>
              <a:t> 해고지침</a:t>
            </a:r>
            <a:endParaRPr lang="en-US" altLang="ko-KR" sz="2400" b="1" dirty="0" smtClean="0"/>
          </a:p>
          <a:p>
            <a:r>
              <a:rPr lang="ko-KR" altLang="en-US" sz="2400" b="1" dirty="0" smtClean="0"/>
              <a:t>현장에 안착시키겠다</a:t>
            </a:r>
            <a:r>
              <a:rPr lang="en-US" altLang="ko-KR" b="1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04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259632" y="4005064"/>
            <a:ext cx="7560840" cy="1409956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360000" tIns="180000" rIns="360000" bIns="180000">
            <a:spAutoFit/>
          </a:bodyPr>
          <a:lstStyle/>
          <a:p>
            <a:pPr algn="ctr"/>
            <a:r>
              <a:rPr lang="ko-KR" altLang="en-US" sz="40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정부의 노조무력화 공세</a:t>
            </a:r>
            <a:endParaRPr lang="en-US" altLang="ko-KR" sz="3200" spc="-150" dirty="0" smtClean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  <a:p>
            <a:pPr marL="457200" indent="-457200" algn="ctr"/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정부 </a:t>
            </a:r>
            <a:r>
              <a:rPr lang="en-US" altLang="ko-KR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2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대 지침의 문제점과 대응방안</a:t>
            </a:r>
            <a:endParaRPr lang="en-US" altLang="ko-KR" sz="2800" spc="-150" dirty="0" smtClean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쉬운 해고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취업규칙 지침 일방발표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395536" y="3703987"/>
            <a:ext cx="7920372" cy="2929369"/>
            <a:chOff x="395536" y="3703987"/>
            <a:chExt cx="7920372" cy="2929369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19920"/>
            <a:stretch>
              <a:fillRect/>
            </a:stretch>
          </p:blipFill>
          <p:spPr bwMode="auto">
            <a:xfrm>
              <a:off x="395536" y="3703987"/>
              <a:ext cx="7920372" cy="29293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539552" y="4077072"/>
              <a:ext cx="7524836" cy="774744"/>
            </a:xfrm>
            <a:prstGeom prst="rect">
              <a:avLst/>
            </a:prstGeom>
            <a:solidFill>
              <a:schemeClr val="accent6">
                <a:lumMod val="75000"/>
                <a:alpha val="2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kumimoji="0" lang="ko-KR" altLang="en-US" dirty="0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052736"/>
            <a:ext cx="482917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56992"/>
            <a:ext cx="4829175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모서리가 둥근 사각형 설명선 6"/>
          <p:cNvSpPr/>
          <p:nvPr/>
        </p:nvSpPr>
        <p:spPr>
          <a:xfrm>
            <a:off x="467544" y="1340768"/>
            <a:ext cx="3672408" cy="1800200"/>
          </a:xfrm>
          <a:prstGeom prst="wedgeRoundRectCallout">
            <a:avLst>
              <a:gd name="adj1" fmla="val 14448"/>
              <a:gd name="adj2" fmla="val 77427"/>
              <a:gd name="adj3" fmla="val 1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쉬운 해고 아닌 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공정해고다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!</a:t>
            </a:r>
          </a:p>
          <a:p>
            <a:pPr algn="ctr"/>
            <a:endParaRPr lang="en-US" altLang="ko-KR" sz="2800" b="1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4427984" y="1412776"/>
            <a:ext cx="4429000" cy="3384376"/>
          </a:xfrm>
          <a:prstGeom prst="wedgeRoundRectCallout">
            <a:avLst>
              <a:gd name="adj1" fmla="val -64040"/>
              <a:gd name="adj2" fmla="val 28721"/>
              <a:gd name="adj3" fmla="val 1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취업규칙 불이익변경 </a:t>
            </a:r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요건을 완화 하겠다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!</a:t>
            </a:r>
          </a:p>
          <a:p>
            <a:pPr algn="ctr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28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572000" y="2564904"/>
            <a:ext cx="4176464" cy="208823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헌법 제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32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 위반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ko-KR" altLang="en-US" dirty="0" smtClean="0">
                <a:solidFill>
                  <a:schemeClr val="tx1"/>
                </a:solidFill>
              </a:rPr>
              <a:t>근로조건의 기준은 인간의 존엄성을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보장하기 위해 법률로 정함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근로기준법 제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94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 위반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!</a:t>
            </a:r>
          </a:p>
          <a:p>
            <a:r>
              <a:rPr lang="ko-KR" altLang="en-US" dirty="0" smtClean="0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한컴돋움"/>
              </a:rPr>
              <a:t>취업규칙 불이익변경 시 근로자 집단의 동의를 받아야 함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683568" y="2276872"/>
            <a:ext cx="3240360" cy="720080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근로기준법 제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23</a:t>
            </a:r>
            <a:r>
              <a:rPr lang="ko-KR" altLang="en-US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 위반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정당한 이유 없는 해고 제한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4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정부지침의</a:t>
            </a:r>
            <a:r>
              <a:rPr kumimoji="1" lang="en-US" altLang="ko-KR" sz="3200" b="1" i="0" u="none" strike="noStrike" cap="none" spc="-15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i="0" u="none" strike="noStrike" cap="none" spc="-15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문제점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-–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명백한 </a:t>
            </a:r>
            <a:r>
              <a:rPr kumimoji="1" lang="ko-KR" altLang="en-US" sz="3200" b="1" i="0" u="none" strike="noStrike" cap="none" spc="-150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상위법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위반 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4" descr="종이2"/>
          <p:cNvPicPr>
            <a:picLocks noChangeAspect="1" noChangeArrowheads="1"/>
          </p:cNvPicPr>
          <p:nvPr/>
        </p:nvPicPr>
        <p:blipFill>
          <a:blip r:embed="rId2" cstate="print"/>
          <a:srcRect t="15347"/>
          <a:stretch>
            <a:fillRect/>
          </a:stretch>
        </p:blipFill>
        <p:spPr bwMode="auto">
          <a:xfrm>
            <a:off x="-612576" y="476671"/>
            <a:ext cx="9865096" cy="640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26"/>
          <p:cNvSpPr txBox="1">
            <a:spLocks noChangeArrowheads="1"/>
          </p:cNvSpPr>
          <p:nvPr/>
        </p:nvSpPr>
        <p:spPr bwMode="auto">
          <a:xfrm>
            <a:off x="76360" y="457201"/>
            <a:ext cx="1847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just"/>
            <a:endParaRPr lang="ko-KR" altLang="ko-KR" sz="1400">
              <a:latin typeface="Arial Black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39552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일반</a:t>
            </a:r>
            <a:r>
              <a:rPr lang="en-US" altLang="ko-KR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통상</a:t>
            </a:r>
            <a:r>
              <a:rPr lang="en-US" altLang="ko-KR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해고란</a:t>
            </a:r>
            <a:r>
              <a:rPr lang="en-US" altLang="ko-KR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?</a:t>
            </a:r>
            <a:endParaRPr lang="ko-KR" altLang="en-US" sz="140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V="1">
            <a:off x="4608004" y="0"/>
            <a:ext cx="1296144" cy="6858000"/>
          </a:xfrm>
          <a:prstGeom prst="straightConnector1">
            <a:avLst/>
          </a:prstGeom>
          <a:ln w="57150">
            <a:solidFill>
              <a:srgbClr val="FF0000"/>
            </a:solidFill>
            <a:prstDash val="sysDash"/>
            <a:tailEnd type="non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2" name="그룹 32"/>
          <p:cNvGrpSpPr/>
          <p:nvPr/>
        </p:nvGrpSpPr>
        <p:grpSpPr>
          <a:xfrm>
            <a:off x="431540" y="1236746"/>
            <a:ext cx="2052228" cy="4572000"/>
            <a:chOff x="431540" y="1448780"/>
            <a:chExt cx="2052228" cy="4572000"/>
          </a:xfrm>
        </p:grpSpPr>
        <p:sp>
          <p:nvSpPr>
            <p:cNvPr id="23" name="모서리가 둥근 직사각형 22"/>
            <p:cNvSpPr/>
            <p:nvPr/>
          </p:nvSpPr>
          <p:spPr>
            <a:xfrm>
              <a:off x="431540" y="1448780"/>
              <a:ext cx="2052228" cy="4572000"/>
            </a:xfrm>
            <a:prstGeom prst="roundRect">
              <a:avLst/>
            </a:prstGeom>
            <a:solidFill>
              <a:schemeClr val="tx2">
                <a:lumMod val="60000"/>
                <a:lumOff val="4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r>
                <a:rPr kumimoji="0" lang="ko-KR" altLang="en-US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사용자 귀책</a:t>
              </a:r>
              <a:endParaRPr kumimoji="0" lang="en-US" altLang="ko-KR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ko-KR" altLang="en-US" spc="-150" dirty="0"/>
            </a:p>
          </p:txBody>
        </p:sp>
        <p:sp>
          <p:nvSpPr>
            <p:cNvPr id="11" name="AutoShape 26"/>
            <p:cNvSpPr>
              <a:spLocks noChangeArrowheads="1"/>
            </p:cNvSpPr>
            <p:nvPr/>
          </p:nvSpPr>
          <p:spPr bwMode="gray">
            <a:xfrm>
              <a:off x="539552" y="1515723"/>
              <a:ext cx="1800200" cy="4320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경영상 해고</a:t>
              </a:r>
              <a:endParaRPr lang="ko-KR" altLang="en-US" sz="2000" spc="-150" dirty="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2699792" y="1236746"/>
            <a:ext cx="2052228" cy="4572508"/>
            <a:chOff x="2699792" y="1448780"/>
            <a:chExt cx="2052228" cy="4572508"/>
          </a:xfrm>
        </p:grpSpPr>
        <p:sp>
          <p:nvSpPr>
            <p:cNvPr id="24" name="모서리가 둥근 직사각형 23"/>
            <p:cNvSpPr/>
            <p:nvPr/>
          </p:nvSpPr>
          <p:spPr>
            <a:xfrm>
              <a:off x="2699792" y="1448780"/>
              <a:ext cx="2052228" cy="4572508"/>
            </a:xfrm>
            <a:prstGeom prst="roundRect">
              <a:avLst/>
            </a:prstGeom>
            <a:solidFill>
              <a:schemeClr val="tx2">
                <a:lumMod val="60000"/>
                <a:lumOff val="40000"/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r>
                <a:rPr kumimoji="0" lang="ko-KR" altLang="en-US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근로자 귀책</a:t>
              </a:r>
              <a:endParaRPr kumimoji="0" lang="en-US" altLang="ko-KR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/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ko-KR" altLang="en-US" spc="-150" dirty="0"/>
            </a:p>
          </p:txBody>
        </p:sp>
        <p:sp>
          <p:nvSpPr>
            <p:cNvPr id="13" name="AutoShape 26"/>
            <p:cNvSpPr>
              <a:spLocks noChangeArrowheads="1"/>
            </p:cNvSpPr>
            <p:nvPr/>
          </p:nvSpPr>
          <p:spPr bwMode="gray">
            <a:xfrm>
              <a:off x="2807804" y="1525918"/>
              <a:ext cx="1826513" cy="4680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징계해고</a:t>
              </a:r>
              <a:endParaRPr lang="ko-KR" altLang="en-US" sz="2000" spc="-150" dirty="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grpSp>
        <p:nvGrpSpPr>
          <p:cNvPr id="4" name="그룹 34"/>
          <p:cNvGrpSpPr/>
          <p:nvPr/>
        </p:nvGrpSpPr>
        <p:grpSpPr>
          <a:xfrm>
            <a:off x="5616116" y="1236746"/>
            <a:ext cx="2808312" cy="4572000"/>
            <a:chOff x="5616116" y="1448780"/>
            <a:chExt cx="2808312" cy="4572000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5616116" y="1448780"/>
              <a:ext cx="2808312" cy="4572000"/>
            </a:xfrm>
            <a:prstGeom prst="roundRect">
              <a:avLst/>
            </a:prstGeom>
            <a:solidFill>
              <a:srgbClr val="FF9900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30000"/>
                </a:lnSpc>
              </a:pPr>
              <a:r>
                <a:rPr lang="ko-KR" altLang="en-US" spc="-150" dirty="0" smtClean="0">
                  <a:solidFill>
                    <a:schemeClr val="tx1"/>
                  </a:solidFill>
                </a:rPr>
                <a:t> </a:t>
              </a:r>
              <a:endParaRPr lang="en-US" altLang="ko-KR" spc="-150" dirty="0" smtClean="0">
                <a:solidFill>
                  <a:schemeClr val="tx1"/>
                </a:solidFill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l"/>
              </a:pPr>
              <a:endParaRPr lang="en-US" altLang="ko-KR" b="1" spc="-150" dirty="0" smtClean="0">
                <a:solidFill>
                  <a:schemeClr val="tx1"/>
                </a:solidFill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l"/>
              </a:pPr>
              <a:r>
                <a:rPr lang="ko-KR" altLang="en-US" b="1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일신상의 사유</a:t>
              </a:r>
              <a:r>
                <a:rPr lang="ko-KR" altLang="en-US" sz="14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에 의한 것으로  징계절차를 거치지 않고 해고 </a:t>
              </a:r>
              <a:r>
                <a:rPr lang="ko-KR" altLang="en-US" sz="1400" spc="-150" dirty="0" err="1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할수</a:t>
              </a:r>
              <a:r>
                <a:rPr lang="ko-KR" altLang="en-US" sz="14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 있는</a:t>
              </a:r>
              <a:r>
                <a:rPr lang="ko-KR" altLang="en-US" sz="16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 </a:t>
              </a:r>
              <a:r>
                <a:rPr lang="ko-KR" altLang="en-US" b="1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근로제공 불가능</a:t>
              </a:r>
              <a:r>
                <a:rPr lang="ko-KR" altLang="en-US" sz="14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의 경우</a:t>
              </a:r>
              <a:endParaRPr lang="en-US" altLang="ko-KR" sz="1600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r>
                <a:rPr lang="ko-KR" altLang="en-US" sz="16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신체 정신적 장애</a:t>
              </a:r>
              <a:r>
                <a:rPr lang="en-US" altLang="ko-KR" sz="16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, </a:t>
              </a:r>
              <a:r>
                <a:rPr lang="ko-KR" altLang="en-US" sz="16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질병</a:t>
              </a:r>
              <a:endParaRPr lang="en-US" altLang="ko-KR" sz="1600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r>
                <a:rPr lang="ko-KR" altLang="en-US" sz="1600" spc="-150" dirty="0" smtClean="0">
                  <a:solidFill>
                    <a:schemeClr val="tx1"/>
                  </a:solidFill>
                  <a:latin typeface="HY울릉도M" pitchFamily="18" charset="-127"/>
                  <a:ea typeface="HY울릉도M" pitchFamily="18" charset="-127"/>
                </a:rPr>
                <a:t>유죄판결로 구속</a:t>
              </a:r>
              <a:endParaRPr lang="en-US" altLang="ko-KR" sz="1600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endParaRPr lang="en-US" altLang="ko-KR" spc="-15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endParaRPr lang="en-US" altLang="ko-KR" spc="-150" dirty="0" smtClean="0">
                <a:solidFill>
                  <a:schemeClr val="tx1"/>
                </a:solidFill>
              </a:endParaRPr>
            </a:p>
            <a:p>
              <a:pPr marL="180000">
                <a:lnSpc>
                  <a:spcPct val="130000"/>
                </a:lnSpc>
              </a:pPr>
              <a:endParaRPr lang="en-US" altLang="ko-KR" sz="2400" spc="-150" dirty="0" smtClean="0">
                <a:solidFill>
                  <a:schemeClr val="tx1"/>
                </a:solidFill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endParaRPr lang="en-US" altLang="ko-KR" spc="-150" dirty="0" smtClean="0">
                <a:solidFill>
                  <a:schemeClr val="tx1"/>
                </a:solidFill>
              </a:endParaRPr>
            </a:p>
            <a:p>
              <a:pPr marL="180000">
                <a:lnSpc>
                  <a:spcPct val="130000"/>
                </a:lnSpc>
                <a:buFont typeface="Wingdings" pitchFamily="2" charset="2"/>
                <a:buChar char="ü"/>
              </a:pPr>
              <a:endParaRPr lang="en-US" altLang="ko-KR" spc="-15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AutoShape 26"/>
            <p:cNvSpPr>
              <a:spLocks noChangeArrowheads="1"/>
            </p:cNvSpPr>
            <p:nvPr/>
          </p:nvSpPr>
          <p:spPr bwMode="gray">
            <a:xfrm>
              <a:off x="5868144" y="1515723"/>
              <a:ext cx="2340260" cy="4680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일반</a:t>
              </a:r>
              <a:r>
                <a:rPr lang="en-US" altLang="ko-KR" sz="2000" spc="-150" dirty="0" smtClean="0">
                  <a:latin typeface="HY울릉도B" pitchFamily="18" charset="-127"/>
                  <a:ea typeface="HY울릉도B" pitchFamily="18" charset="-127"/>
                </a:rPr>
                <a:t>(</a:t>
              </a:r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통상</a:t>
              </a:r>
              <a:r>
                <a:rPr lang="en-US" altLang="ko-KR" sz="2000" spc="-150" dirty="0" smtClean="0">
                  <a:latin typeface="HY울릉도B" pitchFamily="18" charset="-127"/>
                  <a:ea typeface="HY울릉도B" pitchFamily="18" charset="-127"/>
                </a:rPr>
                <a:t>)</a:t>
              </a:r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해고</a:t>
              </a:r>
              <a:endParaRPr lang="ko-KR" altLang="en-US" sz="2000" spc="-150" dirty="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grpSp>
        <p:nvGrpSpPr>
          <p:cNvPr id="5" name="그룹 35"/>
          <p:cNvGrpSpPr/>
          <p:nvPr/>
        </p:nvGrpSpPr>
        <p:grpSpPr>
          <a:xfrm>
            <a:off x="2699792" y="4189074"/>
            <a:ext cx="5796644" cy="1476164"/>
            <a:chOff x="2699792" y="4401108"/>
            <a:chExt cx="5796644" cy="1476164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2699792" y="4401108"/>
              <a:ext cx="5796644" cy="1476164"/>
            </a:xfrm>
            <a:prstGeom prst="round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l"/>
              </a:pPr>
              <a:endParaRPr kumimoji="0" lang="en-US" altLang="ko-KR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ko-KR" sz="1600" b="1" spc="-150" dirty="0" smtClean="0">
                <a:solidFill>
                  <a:schemeClr val="tx1"/>
                </a:solidFill>
              </a:endParaRPr>
            </a:p>
            <a:p>
              <a:pPr algn="just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ü"/>
              </a:pPr>
              <a:endParaRPr lang="en-US" altLang="ko-KR" sz="1400" b="1" spc="-15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8" name="AutoShape 26"/>
            <p:cNvSpPr>
              <a:spLocks noChangeArrowheads="1"/>
            </p:cNvSpPr>
            <p:nvPr/>
          </p:nvSpPr>
          <p:spPr bwMode="gray">
            <a:xfrm>
              <a:off x="4535996" y="4437164"/>
              <a:ext cx="1826513" cy="4680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ko-KR" altLang="en-US" sz="2000" spc="-150" dirty="0" smtClean="0">
                  <a:latin typeface="HY울릉도B" pitchFamily="18" charset="-127"/>
                  <a:ea typeface="HY울릉도B" pitchFamily="18" charset="-127"/>
                </a:rPr>
                <a:t>노동부 지침</a:t>
              </a:r>
              <a:endParaRPr lang="ko-KR" altLang="en-US" sz="2000" spc="-150" dirty="0">
                <a:latin typeface="HY울릉도B" pitchFamily="18" charset="-127"/>
                <a:ea typeface="HY울릉도B" pitchFamily="18" charset="-127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2627784" y="483714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600" b="1" spc="-150" dirty="0" smtClean="0">
                <a:latin typeface="HY울릉도M" pitchFamily="18" charset="-127"/>
                <a:ea typeface="HY울릉도M" pitchFamily="18" charset="-127"/>
              </a:rPr>
              <a:t>업무능력 결여</a:t>
            </a:r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b="1" spc="-150" dirty="0" smtClean="0">
                <a:latin typeface="HY울릉도M" pitchFamily="18" charset="-127"/>
                <a:ea typeface="HY울릉도M" pitchFamily="18" charset="-127"/>
              </a:rPr>
              <a:t>근무성적 부진</a:t>
            </a:r>
            <a:endParaRPr lang="en-US" altLang="ko-KR" sz="1600" b="1" spc="-15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    (</a:t>
            </a:r>
            <a:r>
              <a:rPr lang="ko-KR" altLang="en-US" sz="1600" b="1" spc="-150" dirty="0" err="1" smtClean="0">
                <a:latin typeface="HY울릉도M" pitchFamily="18" charset="-127"/>
                <a:ea typeface="HY울릉도M" pitchFamily="18" charset="-127"/>
              </a:rPr>
              <a:t>저성과자</a:t>
            </a:r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1600" b="1" spc="-15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24128" y="4837146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600" b="1" spc="-150" dirty="0" smtClean="0">
                <a:latin typeface="HY울릉도M" pitchFamily="18" charset="-127"/>
                <a:ea typeface="HY울릉도M" pitchFamily="18" charset="-127"/>
              </a:rPr>
              <a:t>업무능력 결여</a:t>
            </a:r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b="1" spc="-150" dirty="0" smtClean="0">
                <a:latin typeface="HY울릉도M" pitchFamily="18" charset="-127"/>
                <a:ea typeface="HY울릉도M" pitchFamily="18" charset="-127"/>
              </a:rPr>
              <a:t>근무성적 부진</a:t>
            </a:r>
            <a:endParaRPr lang="en-US" altLang="ko-KR" sz="1600" b="1" spc="-15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    (</a:t>
            </a:r>
            <a:r>
              <a:rPr lang="ko-KR" altLang="en-US" sz="1600" b="1" spc="-150" dirty="0" err="1" smtClean="0">
                <a:latin typeface="HY울릉도M" pitchFamily="18" charset="-127"/>
                <a:ea typeface="HY울릉도M" pitchFamily="18" charset="-127"/>
              </a:rPr>
              <a:t>저성과자</a:t>
            </a:r>
            <a:r>
              <a:rPr lang="en-US" altLang="ko-KR" sz="1600" b="1" spc="-150" dirty="0" smtClean="0"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1600" b="1" spc="-150" dirty="0"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6" name="그룹 18"/>
          <p:cNvGrpSpPr/>
          <p:nvPr/>
        </p:nvGrpSpPr>
        <p:grpSpPr>
          <a:xfrm>
            <a:off x="3018604" y="5521222"/>
            <a:ext cx="5081788" cy="500066"/>
            <a:chOff x="714348" y="4000504"/>
            <a:chExt cx="7107258" cy="500066"/>
          </a:xfrm>
        </p:grpSpPr>
        <p:sp>
          <p:nvSpPr>
            <p:cNvPr id="42" name="AutoShape 26"/>
            <p:cNvSpPr>
              <a:spLocks noChangeArrowheads="1"/>
            </p:cNvSpPr>
            <p:nvPr/>
          </p:nvSpPr>
          <p:spPr bwMode="gray">
            <a:xfrm>
              <a:off x="714348" y="4000504"/>
              <a:ext cx="7107258" cy="500066"/>
            </a:xfrm>
            <a:prstGeom prst="roundRect">
              <a:avLst>
                <a:gd name="adj" fmla="val 17220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dirty="0">
                <a:solidFill>
                  <a:srgbClr val="FF0000"/>
                </a:solidFill>
                <a:latin typeface="+mn-lt"/>
                <a:ea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87375" y="4071942"/>
              <a:ext cx="6819918" cy="38779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Font typeface="Wingdings" pitchFamily="2" charset="2"/>
                <a:buChar char="v"/>
                <a:defRPr/>
              </a:pPr>
              <a:r>
                <a:rPr lang="ko-KR" altLang="en-US" sz="1600" spc="-150" dirty="0" smtClean="0">
                  <a:latin typeface="HY울릉도M" pitchFamily="18" charset="-127"/>
                  <a:ea typeface="HY울릉도M" pitchFamily="18" charset="-127"/>
                </a:rPr>
                <a:t> 단체협약</a:t>
              </a:r>
              <a:r>
                <a:rPr lang="en-US" altLang="ko-KR" sz="1600" spc="-150" dirty="0" smtClean="0">
                  <a:latin typeface="HY울릉도M" pitchFamily="18" charset="-127"/>
                  <a:ea typeface="HY울릉도M" pitchFamily="18" charset="-127"/>
                </a:rPr>
                <a:t>, </a:t>
              </a:r>
              <a:r>
                <a:rPr lang="ko-KR" altLang="en-US" sz="1600" spc="-150" dirty="0" smtClean="0">
                  <a:latin typeface="HY울릉도M" pitchFamily="18" charset="-127"/>
                  <a:ea typeface="HY울릉도M" pitchFamily="18" charset="-127"/>
                </a:rPr>
                <a:t>취업규칙에 </a:t>
              </a:r>
              <a:r>
                <a:rPr lang="ko-KR" altLang="en-US" sz="1600" spc="-150" dirty="0" err="1" smtClean="0">
                  <a:latin typeface="HY울릉도M" pitchFamily="18" charset="-127"/>
                  <a:ea typeface="HY울릉도M" pitchFamily="18" charset="-127"/>
                </a:rPr>
                <a:t>저성과자</a:t>
              </a:r>
              <a:r>
                <a:rPr lang="ko-KR" altLang="en-US" sz="1600" spc="-150" dirty="0" smtClean="0">
                  <a:latin typeface="HY울릉도M" pitchFamily="18" charset="-127"/>
                  <a:ea typeface="HY울릉도M" pitchFamily="18" charset="-127"/>
                </a:rPr>
                <a:t> 해고</a:t>
              </a:r>
              <a:r>
                <a:rPr lang="en-US" altLang="ko-KR" sz="1600" spc="-150" dirty="0" smtClean="0">
                  <a:latin typeface="HY울릉도M" pitchFamily="18" charset="-127"/>
                  <a:ea typeface="HY울릉도M" pitchFamily="18" charset="-127"/>
                </a:rPr>
                <a:t>, </a:t>
              </a:r>
              <a:r>
                <a:rPr lang="ko-KR" altLang="en-US" sz="1600" spc="-150" dirty="0" smtClean="0">
                  <a:latin typeface="HY울릉도M" pitchFamily="18" charset="-127"/>
                  <a:ea typeface="HY울릉도M" pitchFamily="18" charset="-127"/>
                </a:rPr>
                <a:t> 근거를 만들어라</a:t>
              </a:r>
              <a:endParaRPr lang="ko-KR" altLang="en-US" sz="1600" spc="-150" dirty="0">
                <a:latin typeface="HY울릉도M" pitchFamily="18" charset="-127"/>
                <a:ea typeface="HY울릉도M" pitchFamily="18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4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정부지침의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문제점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–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저성과자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해고 공식화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136479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 지침의 문제점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-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저성과자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쉬운해고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폭발 1 23"/>
          <p:cNvSpPr/>
          <p:nvPr/>
        </p:nvSpPr>
        <p:spPr>
          <a:xfrm>
            <a:off x="4788024" y="332656"/>
            <a:ext cx="3923928" cy="2664296"/>
          </a:xfrm>
          <a:prstGeom prst="irregularSeal1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/>
              <a:t>사용자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마음대로 해고</a:t>
            </a:r>
            <a:r>
              <a:rPr lang="en-US" altLang="ko-KR" sz="2800" b="1" dirty="0" smtClean="0"/>
              <a:t>!!</a:t>
            </a:r>
            <a:endParaRPr lang="ko-KR" altLang="en-US" sz="2800" b="1" dirty="0"/>
          </a:p>
        </p:txBody>
      </p:sp>
      <p:sp>
        <p:nvSpPr>
          <p:cNvPr id="21" name="직사각형 20"/>
          <p:cNvSpPr/>
          <p:nvPr/>
        </p:nvSpPr>
        <p:spPr>
          <a:xfrm>
            <a:off x="323528" y="1844824"/>
            <a:ext cx="4104456" cy="4032448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99592" y="1196752"/>
            <a:ext cx="29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 smtClean="0">
                <a:latin typeface="맑은 고딕" pitchFamily="50" charset="-127"/>
                <a:ea typeface="맑은 고딕" pitchFamily="50" charset="-127"/>
              </a:rPr>
              <a:t>해고의 안전장치</a:t>
            </a:r>
            <a:r>
              <a:rPr lang="en-US" altLang="ko-KR" sz="2800" b="1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2800" dirty="0"/>
          </a:p>
        </p:txBody>
      </p:sp>
      <p:sp>
        <p:nvSpPr>
          <p:cNvPr id="13" name="직사각형 12"/>
          <p:cNvSpPr/>
          <p:nvPr/>
        </p:nvSpPr>
        <p:spPr>
          <a:xfrm>
            <a:off x="755576" y="2204864"/>
            <a:ext cx="331236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객관적이고 공정한 평가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아래쪽 화살표 13"/>
          <p:cNvSpPr/>
          <p:nvPr/>
        </p:nvSpPr>
        <p:spPr>
          <a:xfrm>
            <a:off x="2123728" y="2708920"/>
            <a:ext cx="288032" cy="28803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55576" y="3140968"/>
            <a:ext cx="331236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업무능력 향상 교육 기회 제공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아래쪽 화살표 15"/>
          <p:cNvSpPr/>
          <p:nvPr/>
        </p:nvSpPr>
        <p:spPr>
          <a:xfrm>
            <a:off x="2123728" y="3645024"/>
            <a:ext cx="288032" cy="28803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755576" y="4077072"/>
            <a:ext cx="331236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적합한 업무로 배치전환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아래쪽 화살표 17"/>
          <p:cNvSpPr/>
          <p:nvPr/>
        </p:nvSpPr>
        <p:spPr>
          <a:xfrm>
            <a:off x="2123728" y="4581128"/>
            <a:ext cx="288032" cy="28803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755576" y="5013176"/>
            <a:ext cx="331236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개선여지가 없으면 해고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88024" y="2492896"/>
            <a:ext cx="360040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회사측의 일방적인 평가 기준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788024" y="3140968"/>
            <a:ext cx="3600400" cy="6155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형식적인 교육진행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대기업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46%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 이내의 교육기간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4788024" y="4149080"/>
            <a:ext cx="360040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3D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업무 배치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괴롭힘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788024" y="4941168"/>
            <a:ext cx="36004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동료간 적대적 경쟁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조직문화파괴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저성과자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낙인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인간 존엄성을 짓밟는 학대해고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아래쪽 화살표 28"/>
          <p:cNvSpPr/>
          <p:nvPr/>
        </p:nvSpPr>
        <p:spPr>
          <a:xfrm>
            <a:off x="6228184" y="2852936"/>
            <a:ext cx="288032" cy="288032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아래쪽 화살표 29"/>
          <p:cNvSpPr/>
          <p:nvPr/>
        </p:nvSpPr>
        <p:spPr>
          <a:xfrm>
            <a:off x="6228184" y="3789040"/>
            <a:ext cx="288032" cy="288032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아래쪽 화살표 30"/>
          <p:cNvSpPr/>
          <p:nvPr/>
        </p:nvSpPr>
        <p:spPr>
          <a:xfrm>
            <a:off x="6228184" y="4581128"/>
            <a:ext cx="288032" cy="288032"/>
          </a:xfrm>
          <a:prstGeom prst="down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7000875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21286" y="260648"/>
            <a:ext cx="3462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b="1" spc="-10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</a:rPr>
              <a:t>5</a:t>
            </a:r>
            <a:endParaRPr lang="ko-KR" altLang="en-US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4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 지침의 문제점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- 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사측에 찍히면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저성과자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6" name="Picture 2" descr="C:\Users\user-pc\Desktop\5.1노대\리플렛\스크랩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7656">
            <a:off x="115085" y="1192939"/>
            <a:ext cx="7582336" cy="3308514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6909" t="27035" r="37873" b="44630"/>
          <a:stretch>
            <a:fillRect/>
          </a:stretch>
        </p:blipFill>
        <p:spPr bwMode="auto">
          <a:xfrm>
            <a:off x="5427996" y="3068960"/>
            <a:ext cx="3716004" cy="3340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539552" y="2132857"/>
            <a:ext cx="8208962" cy="4248471"/>
          </a:xfrm>
          <a:prstGeom prst="roundRect">
            <a:avLst>
              <a:gd name="adj" fmla="val 3509"/>
            </a:avLst>
          </a:prstGeom>
          <a:solidFill>
            <a:srgbClr val="FFE67D"/>
          </a:solidFill>
        </p:spPr>
        <p:txBody>
          <a:bodyPr wrap="square" anchor="ctr">
            <a:spAutoFit/>
          </a:bodyPr>
          <a:lstStyle/>
          <a:p>
            <a:pPr marL="252000" indent="-252000">
              <a:lnSpc>
                <a:spcPct val="130000"/>
              </a:lnSpc>
              <a:spcAft>
                <a:spcPts val="600"/>
              </a:spcAft>
              <a:defRPr/>
            </a:pPr>
            <a:r>
              <a:rPr lang="ko-KR" altLang="en-US" sz="2000" b="1" spc="-150" dirty="0" smtClean="0"/>
              <a:t>    정부지침</a:t>
            </a:r>
            <a:r>
              <a:rPr lang="en-US" altLang="ko-KR" sz="2000" b="1" spc="-150" dirty="0"/>
              <a:t>(</a:t>
            </a:r>
            <a:r>
              <a:rPr lang="ko-KR" altLang="en-US" sz="2000" b="1" spc="-150" dirty="0" smtClean="0"/>
              <a:t>일반해고의 </a:t>
            </a:r>
            <a:r>
              <a:rPr lang="ko-KR" altLang="en-US" sz="2000" b="1" spc="-150" dirty="0"/>
              <a:t>정당성 기준과 </a:t>
            </a:r>
            <a:r>
              <a:rPr lang="ko-KR" altLang="en-US" sz="2000" b="1" spc="-150" dirty="0" smtClean="0"/>
              <a:t>절차</a:t>
            </a:r>
            <a:r>
              <a:rPr lang="en-US" altLang="ko-KR" sz="2000" b="1" spc="-150" dirty="0" smtClean="0"/>
              <a:t>)</a:t>
            </a:r>
            <a:endParaRPr lang="en-US" altLang="ko-KR" sz="2000" b="1" spc="-150" dirty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ko-KR" altLang="en-US" sz="1600" b="1" spc="-150" dirty="0" smtClean="0"/>
              <a:t>△</a:t>
            </a:r>
            <a:r>
              <a:rPr lang="ko-KR" altLang="en-US" sz="1600" b="1" spc="-150" dirty="0" err="1"/>
              <a:t>단협</a:t>
            </a:r>
            <a:r>
              <a:rPr lang="ko-KR" altLang="en-US" sz="1600" b="1" spc="-150" dirty="0"/>
              <a:t> 또는 취업규칙상에 근거 </a:t>
            </a:r>
            <a:r>
              <a:rPr lang="ko-KR" altLang="en-US" sz="1600" b="1" spc="-150" dirty="0" smtClean="0"/>
              <a:t>마련</a:t>
            </a:r>
            <a:endParaRPr lang="en-US" altLang="ko-KR" sz="1600" b="1" spc="-150" dirty="0" smtClean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altLang="ko-KR" sz="1600" b="1" spc="-150" dirty="0" smtClean="0"/>
              <a:t>△</a:t>
            </a:r>
            <a:r>
              <a:rPr lang="ko-KR" altLang="en-US" sz="1600" b="1" spc="-150" dirty="0"/>
              <a:t>객관적이고 </a:t>
            </a:r>
            <a:r>
              <a:rPr lang="ko-KR" altLang="en-US" sz="1600" b="1" spc="-150" dirty="0" smtClean="0"/>
              <a:t> 공정한 기준</a:t>
            </a:r>
            <a:endParaRPr lang="en-US" altLang="ko-KR" sz="1600" b="1" spc="-150" dirty="0" smtClean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altLang="ko-KR" sz="1600" b="1" spc="-150" dirty="0" smtClean="0"/>
              <a:t>△</a:t>
            </a:r>
            <a:r>
              <a:rPr lang="ko-KR" altLang="en-US" sz="1600" b="1" spc="-150" dirty="0"/>
              <a:t>배치전환 및 </a:t>
            </a:r>
            <a:r>
              <a:rPr lang="ko-KR" altLang="en-US" sz="1600" b="1" spc="-150" dirty="0" smtClean="0"/>
              <a:t>업무 </a:t>
            </a:r>
            <a:r>
              <a:rPr lang="ko-KR" altLang="en-US" sz="1600" b="1" spc="-150" dirty="0" err="1" smtClean="0"/>
              <a:t>부진자</a:t>
            </a:r>
            <a:r>
              <a:rPr lang="ko-KR" altLang="en-US" sz="1600" b="1" spc="-150" dirty="0" smtClean="0"/>
              <a:t> </a:t>
            </a:r>
            <a:r>
              <a:rPr lang="ko-KR" altLang="en-US" sz="1600" b="1" spc="-150" dirty="0"/>
              <a:t>교육 등 </a:t>
            </a:r>
            <a:r>
              <a:rPr lang="ko-KR" altLang="en-US" sz="1600" b="1" spc="-150" dirty="0" smtClean="0"/>
              <a:t>절차준수</a:t>
            </a:r>
            <a:endParaRPr lang="en-US" altLang="ko-KR" sz="1600" b="1" spc="-150" dirty="0" smtClean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en-US" altLang="ko-KR" sz="1600" b="1" spc="-150" dirty="0" smtClean="0"/>
              <a:t>△</a:t>
            </a:r>
            <a:r>
              <a:rPr lang="ko-KR" altLang="en-US" sz="1600" b="1" spc="-150" dirty="0"/>
              <a:t>개선 여지가 없을 경우 해고가 가능</a:t>
            </a:r>
            <a:r>
              <a:rPr lang="ko-KR" altLang="en-US" sz="1600" spc="-150" dirty="0"/>
              <a:t>하다고 주장</a:t>
            </a:r>
            <a:endParaRPr lang="en-US" altLang="ko-KR" sz="1600" spc="-150" dirty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endParaRPr lang="ko-KR" altLang="en-US" sz="1600" spc="-150" dirty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defRPr/>
            </a:pPr>
            <a:r>
              <a:rPr lang="ko-KR" altLang="en-US" sz="2000" b="1" spc="-150" dirty="0" smtClean="0"/>
              <a:t>    노동부는 노동조합의 경영참가를 위법행위로 규정</a:t>
            </a:r>
            <a:endParaRPr lang="en-US" altLang="ko-KR" sz="2000" b="1" spc="-150" dirty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ko-KR" altLang="en-US" sz="1600" b="1" spc="-150" dirty="0">
                <a:solidFill>
                  <a:srgbClr val="FF0000"/>
                </a:solidFill>
              </a:rPr>
              <a:t>사용자의 </a:t>
            </a:r>
            <a:r>
              <a:rPr lang="ko-KR" altLang="en-US" sz="1600" b="1" spc="-150" dirty="0" smtClean="0">
                <a:solidFill>
                  <a:srgbClr val="FF0000"/>
                </a:solidFill>
              </a:rPr>
              <a:t>일방</a:t>
            </a:r>
            <a:r>
              <a:rPr lang="ko-KR" altLang="en-US" sz="1600" b="1" spc="-150" dirty="0">
                <a:solidFill>
                  <a:srgbClr val="FF0000"/>
                </a:solidFill>
              </a:rPr>
              <a:t>적</a:t>
            </a:r>
            <a:r>
              <a:rPr lang="ko-KR" altLang="en-US" sz="1600" b="1" spc="-150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spc="-150" dirty="0">
                <a:solidFill>
                  <a:srgbClr val="FF0000"/>
                </a:solidFill>
              </a:rPr>
              <a:t>의사에 따라 인사고과 및 평가</a:t>
            </a:r>
            <a:r>
              <a:rPr lang="ko-KR" altLang="en-US" sz="1600" spc="-150" dirty="0"/>
              <a:t>가 이루어지고</a:t>
            </a:r>
            <a:r>
              <a:rPr lang="en-US" altLang="ko-KR" sz="1600" spc="-150" dirty="0"/>
              <a:t>,</a:t>
            </a:r>
            <a:r>
              <a:rPr lang="ko-KR" altLang="en-US" sz="1600" spc="-150" dirty="0"/>
              <a:t> </a:t>
            </a:r>
            <a:endParaRPr lang="en-US" altLang="ko-KR" sz="1600" spc="-150" dirty="0"/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ko-KR" altLang="en-US" sz="1600" spc="-150" dirty="0"/>
              <a:t>개별 근로자는 </a:t>
            </a:r>
            <a:r>
              <a:rPr lang="ko-KR" altLang="en-US" sz="1600" b="1" spc="-150" dirty="0">
                <a:solidFill>
                  <a:srgbClr val="FF0000"/>
                </a:solidFill>
              </a:rPr>
              <a:t>제한된 정보로 인하여 자신의 정당함을 입증하기 어려움</a:t>
            </a:r>
            <a:r>
              <a:rPr lang="en-US" altLang="ko-KR" sz="1600" spc="-150" dirty="0"/>
              <a:t>. </a:t>
            </a:r>
          </a:p>
          <a:p>
            <a:pPr marL="252000" indent="-252000">
              <a:lnSpc>
                <a:spcPct val="130000"/>
              </a:lnSpc>
              <a:spcAft>
                <a:spcPts val="600"/>
              </a:spcAft>
              <a:defRPr/>
            </a:pPr>
            <a:r>
              <a:rPr lang="ko-KR" altLang="en-US" sz="1600" spc="-150" dirty="0" smtClean="0"/>
              <a:t> </a:t>
            </a:r>
            <a:r>
              <a:rPr lang="en-US" altLang="ko-KR" sz="1600" b="1" spc="-150" dirty="0">
                <a:solidFill>
                  <a:srgbClr val="FF0000"/>
                </a:solidFill>
              </a:rPr>
              <a:t> </a:t>
            </a:r>
            <a:r>
              <a:rPr lang="en-US" altLang="ko-KR" sz="1600" b="1" spc="-150" dirty="0" smtClean="0">
                <a:solidFill>
                  <a:srgbClr val="FF0000"/>
                </a:solidFill>
              </a:rPr>
              <a:t>    </a:t>
            </a:r>
            <a:r>
              <a:rPr lang="ko-KR" altLang="en-US" sz="1600" b="1" spc="-150" dirty="0" smtClean="0">
                <a:solidFill>
                  <a:srgbClr val="FF0000"/>
                </a:solidFill>
              </a:rPr>
              <a:t>노조의 경영참가가 전제되지 않는 한  상시적인 </a:t>
            </a:r>
            <a:r>
              <a:rPr lang="ko-KR" altLang="en-US" sz="1600" b="1" spc="-150" dirty="0">
                <a:solidFill>
                  <a:srgbClr val="FF0000"/>
                </a:solidFill>
              </a:rPr>
              <a:t>해고 위협에 노출될 수 밖에 없음</a:t>
            </a:r>
            <a:endParaRPr lang="ko-KR" altLang="en-US" sz="1600" spc="-150" dirty="0"/>
          </a:p>
        </p:txBody>
      </p:sp>
      <p:sp>
        <p:nvSpPr>
          <p:cNvPr id="10" name="직사각형 9"/>
          <p:cNvSpPr/>
          <p:nvPr/>
        </p:nvSpPr>
        <p:spPr>
          <a:xfrm>
            <a:off x="121286" y="260648"/>
            <a:ext cx="346257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b="1" spc="-10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</a:rPr>
              <a:t>5</a:t>
            </a:r>
            <a:endParaRPr lang="ko-KR" altLang="en-US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0"/>
            <a:ext cx="9144000" cy="8366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400" b="1" spc="-150" dirty="0">
                <a:solidFill>
                  <a:schemeClr val="bg1"/>
                </a:solidFill>
                <a:cs typeface="굴림" pitchFamily="50" charset="-127"/>
              </a:rPr>
              <a:t>  </a:t>
            </a:r>
            <a:r>
              <a:rPr lang="ko-KR" altLang="en-US" sz="3200" b="1" spc="-150" dirty="0">
                <a:solidFill>
                  <a:schemeClr val="bg1"/>
                </a:solidFill>
                <a:cs typeface="굴림" pitchFamily="50" charset="-127"/>
              </a:rPr>
              <a:t>정부 지침의 문제점</a:t>
            </a:r>
            <a:r>
              <a:rPr lang="en-US" altLang="ko-KR" sz="3200" b="1" spc="-150" dirty="0">
                <a:solidFill>
                  <a:schemeClr val="bg1"/>
                </a:solidFill>
                <a:cs typeface="굴림" pitchFamily="50" charset="-127"/>
              </a:rPr>
              <a:t> </a:t>
            </a:r>
            <a:r>
              <a:rPr lang="en-US" altLang="ko-KR" sz="3200" b="1" spc="-150" dirty="0" smtClean="0">
                <a:solidFill>
                  <a:schemeClr val="bg1"/>
                </a:solidFill>
                <a:cs typeface="굴림" pitchFamily="50" charset="-127"/>
              </a:rPr>
              <a:t>- </a:t>
            </a:r>
            <a:r>
              <a:rPr lang="ko-KR" altLang="en-US" sz="3200" b="1" spc="-150" dirty="0" smtClean="0">
                <a:solidFill>
                  <a:schemeClr val="bg1"/>
                </a:solidFill>
                <a:cs typeface="굴림" pitchFamily="50" charset="-127"/>
              </a:rPr>
              <a:t>사측에 </a:t>
            </a:r>
            <a:r>
              <a:rPr lang="ko-KR" altLang="en-US" sz="3200" b="1" spc="-150" dirty="0">
                <a:solidFill>
                  <a:schemeClr val="bg1"/>
                </a:solidFill>
                <a:cs typeface="굴림" pitchFamily="50" charset="-127"/>
              </a:rPr>
              <a:t>찍히면 </a:t>
            </a:r>
            <a:r>
              <a:rPr lang="ko-KR" altLang="en-US" sz="3200" b="1" spc="-150" dirty="0" err="1">
                <a:solidFill>
                  <a:schemeClr val="bg1"/>
                </a:solidFill>
                <a:cs typeface="굴림" pitchFamily="50" charset="-127"/>
              </a:rPr>
              <a:t>저성과자</a:t>
            </a:r>
            <a:r>
              <a:rPr lang="ko-KR" altLang="en-US" sz="3200" b="1" spc="-150" dirty="0">
                <a:solidFill>
                  <a:schemeClr val="bg1"/>
                </a:solidFill>
                <a:cs typeface="굴림" pitchFamily="50" charset="-127"/>
              </a:rPr>
              <a:t>  </a:t>
            </a:r>
            <a:endParaRPr lang="ko-KR" altLang="en-US" sz="3200" b="1" dirty="0"/>
          </a:p>
        </p:txBody>
      </p:sp>
      <p:sp>
        <p:nvSpPr>
          <p:cNvPr id="9" name="직사각형 8"/>
          <p:cNvSpPr/>
          <p:nvPr/>
        </p:nvSpPr>
        <p:spPr>
          <a:xfrm>
            <a:off x="251520" y="980728"/>
            <a:ext cx="7300396" cy="10021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40000"/>
              </a:lnSpc>
              <a:defRPr/>
            </a:pPr>
            <a:r>
              <a:rPr lang="ko-KR" altLang="en-US" sz="4800" b="1" spc="-15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공정한 해고</a:t>
            </a:r>
            <a:r>
              <a:rPr lang="ko-KR" altLang="en-US" sz="4400" b="1" spc="-15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란</a:t>
            </a:r>
            <a:r>
              <a:rPr lang="en-US" altLang="ko-KR" sz="4400" b="1" spc="-15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  <a:r>
              <a:rPr lang="ko-KR" altLang="en-US" sz="4400" b="1" spc="-15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있을 수 없다</a:t>
            </a:r>
            <a:endParaRPr lang="en-US" altLang="ko-KR" sz="4000" b="1" spc="-150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144000" cy="7651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400" b="1" spc="-150" dirty="0">
                <a:solidFill>
                  <a:schemeClr val="bg1"/>
                </a:solidFill>
                <a:cs typeface="굴림" pitchFamily="50" charset="-127"/>
              </a:rPr>
              <a:t>  </a:t>
            </a:r>
            <a:r>
              <a:rPr lang="ko-KR" altLang="en-US" sz="3200" b="1" spc="-150" dirty="0">
                <a:solidFill>
                  <a:schemeClr val="bg1"/>
                </a:solidFill>
                <a:cs typeface="굴림" pitchFamily="50" charset="-127"/>
              </a:rPr>
              <a:t>정부 지침의 문제점 </a:t>
            </a:r>
            <a:r>
              <a:rPr lang="en-US" altLang="ko-KR" sz="3200" b="1" spc="-150" dirty="0" smtClean="0">
                <a:solidFill>
                  <a:schemeClr val="bg1"/>
                </a:solidFill>
                <a:cs typeface="굴림" pitchFamily="50" charset="-127"/>
              </a:rPr>
              <a:t>– </a:t>
            </a:r>
            <a:r>
              <a:rPr lang="ko-KR" altLang="en-US" sz="3200" b="1" spc="-150" dirty="0" smtClean="0">
                <a:solidFill>
                  <a:schemeClr val="bg1"/>
                </a:solidFill>
                <a:cs typeface="굴림" pitchFamily="50" charset="-127"/>
              </a:rPr>
              <a:t>손쉬운 취업규칙 불이익변경</a:t>
            </a:r>
            <a:endParaRPr lang="ko-KR" altLang="en-US" sz="3200" b="1" dirty="0"/>
          </a:p>
        </p:txBody>
      </p:sp>
      <p:sp>
        <p:nvSpPr>
          <p:cNvPr id="9" name="직사각형 8"/>
          <p:cNvSpPr/>
          <p:nvPr/>
        </p:nvSpPr>
        <p:spPr>
          <a:xfrm>
            <a:off x="467544" y="1916832"/>
            <a:ext cx="4103687" cy="3744466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5060" name="직사각형 9"/>
          <p:cNvSpPr>
            <a:spLocks noChangeArrowheads="1"/>
          </p:cNvSpPr>
          <p:nvPr/>
        </p:nvSpPr>
        <p:spPr bwMode="auto">
          <a:xfrm>
            <a:off x="468313" y="1268413"/>
            <a:ext cx="4203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취업규칙 변경은 회사 맘대로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899592" y="2132856"/>
            <a:ext cx="345757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dirty="0"/>
              <a:t>불이익 변경이라도 </a:t>
            </a:r>
            <a:endParaRPr lang="en-US" altLang="ko-KR" dirty="0"/>
          </a:p>
          <a:p>
            <a:pPr algn="ctr">
              <a:defRPr/>
            </a:pPr>
            <a:r>
              <a:rPr lang="ko-KR" altLang="en-US" b="1" dirty="0"/>
              <a:t>사회통념상 합리성이  인정되면</a:t>
            </a:r>
            <a:r>
              <a:rPr lang="en-US" altLang="ko-KR" b="1" dirty="0"/>
              <a:t> </a:t>
            </a:r>
            <a:r>
              <a:rPr lang="ko-KR" altLang="en-US" b="1" dirty="0"/>
              <a:t>굳이 노동조합 동의 필요 없다</a:t>
            </a:r>
            <a:endParaRPr lang="en-US" altLang="ko-KR" b="1" dirty="0"/>
          </a:p>
        </p:txBody>
      </p:sp>
      <p:sp>
        <p:nvSpPr>
          <p:cNvPr id="13" name="직사각형 12"/>
          <p:cNvSpPr/>
          <p:nvPr/>
        </p:nvSpPr>
        <p:spPr>
          <a:xfrm>
            <a:off x="4860032" y="4725144"/>
            <a:ext cx="3600450" cy="9239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/>
              <a:t>극히 예외적인</a:t>
            </a:r>
            <a:r>
              <a:rPr lang="en-US" altLang="ko-KR" b="1" dirty="0"/>
              <a:t>, ‘</a:t>
            </a:r>
            <a:r>
              <a:rPr lang="ko-KR" altLang="en-US" b="1" dirty="0"/>
              <a:t>사회통념상 합리성</a:t>
            </a:r>
            <a:r>
              <a:rPr lang="en-US" altLang="ko-KR" b="1" dirty="0"/>
              <a:t>’</a:t>
            </a:r>
            <a:r>
              <a:rPr lang="ko-KR" altLang="en-US" b="1" dirty="0"/>
              <a:t>이 인정된 판례를 마치 일반적 기준인 것처럼 적용하고 있음</a:t>
            </a:r>
            <a:endParaRPr lang="en-US" altLang="ko-KR" b="1" dirty="0"/>
          </a:p>
        </p:txBody>
      </p:sp>
      <p:sp>
        <p:nvSpPr>
          <p:cNvPr id="14" name="직사각형 13"/>
          <p:cNvSpPr/>
          <p:nvPr/>
        </p:nvSpPr>
        <p:spPr>
          <a:xfrm>
            <a:off x="827088" y="3429000"/>
            <a:ext cx="345757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b="1" dirty="0"/>
              <a:t>성과연봉제 등 임금체계 개편을 위한   </a:t>
            </a:r>
            <a:endParaRPr lang="en-US" altLang="ko-KR" b="1" dirty="0"/>
          </a:p>
          <a:p>
            <a:pPr algn="ctr">
              <a:defRPr/>
            </a:pPr>
            <a:r>
              <a:rPr lang="ko-KR" altLang="en-US" b="1" dirty="0"/>
              <a:t>취업규칙 변경을 </a:t>
            </a:r>
            <a:r>
              <a:rPr lang="ko-KR" altLang="en-US" b="1" dirty="0" smtClean="0"/>
              <a:t>쉽게 한다</a:t>
            </a:r>
            <a:endParaRPr lang="en-US" altLang="ko-KR" b="1" dirty="0"/>
          </a:p>
        </p:txBody>
      </p:sp>
      <p:sp>
        <p:nvSpPr>
          <p:cNvPr id="16" name="폭발 1 15"/>
          <p:cNvSpPr/>
          <p:nvPr/>
        </p:nvSpPr>
        <p:spPr>
          <a:xfrm>
            <a:off x="4356100" y="620688"/>
            <a:ext cx="4787900" cy="3240088"/>
          </a:xfrm>
          <a:prstGeom prst="irregularSeal1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800" b="1" dirty="0"/>
              <a:t>근로조건 저하</a:t>
            </a:r>
            <a:endParaRPr lang="en-US" altLang="ko-KR" sz="2800" b="1" dirty="0"/>
          </a:p>
          <a:p>
            <a:pPr algn="ctr">
              <a:defRPr/>
            </a:pPr>
            <a:r>
              <a:rPr lang="ko-KR" altLang="en-US" sz="2800" b="1" dirty="0"/>
              <a:t>임금 삭감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3573016"/>
            <a:ext cx="3600450" cy="9239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b="1" dirty="0"/>
              <a:t>대부분</a:t>
            </a:r>
            <a:r>
              <a:rPr lang="en-US" altLang="ko-KR" b="1" dirty="0"/>
              <a:t> </a:t>
            </a:r>
            <a:r>
              <a:rPr lang="ko-KR" altLang="en-US" b="1" dirty="0"/>
              <a:t>판례는 노동자 동의 없는 취업규칙 변경 효력을 일관되게</a:t>
            </a:r>
            <a:endParaRPr lang="en-US" altLang="ko-KR" b="1" dirty="0"/>
          </a:p>
          <a:p>
            <a:pPr>
              <a:defRPr/>
            </a:pPr>
            <a:r>
              <a:rPr lang="ko-KR" altLang="en-US" b="1" dirty="0"/>
              <a:t>부정하고 있음</a:t>
            </a:r>
            <a:r>
              <a:rPr lang="en-US" altLang="ko-KR" b="1" dirty="0"/>
              <a:t>.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827088" y="4725144"/>
            <a:ext cx="3457575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b="1" dirty="0"/>
              <a:t>임금 삭감 </a:t>
            </a:r>
            <a:endParaRPr lang="en-US" altLang="ko-KR" b="1" dirty="0"/>
          </a:p>
          <a:p>
            <a:pPr algn="ctr">
              <a:defRPr/>
            </a:pPr>
            <a:r>
              <a:rPr lang="ko-KR" altLang="en-US" b="1" dirty="0"/>
              <a:t>근로조건 개악</a:t>
            </a:r>
            <a:endParaRPr lang="en-US" altLang="ko-KR" b="1" dirty="0"/>
          </a:p>
        </p:txBody>
      </p:sp>
      <p:sp>
        <p:nvSpPr>
          <p:cNvPr id="17" name="아래쪽 화살표 16"/>
          <p:cNvSpPr/>
          <p:nvPr/>
        </p:nvSpPr>
        <p:spPr>
          <a:xfrm>
            <a:off x="2267744" y="3068960"/>
            <a:ext cx="287338" cy="288925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아래쪽 화살표 17"/>
          <p:cNvSpPr/>
          <p:nvPr/>
        </p:nvSpPr>
        <p:spPr>
          <a:xfrm>
            <a:off x="2267744" y="4365104"/>
            <a:ext cx="287337" cy="28741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user-pc\Desktop\5.1노대\리플렛\스크랩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61815">
            <a:off x="5496322" y="916734"/>
            <a:ext cx="5857144" cy="4196852"/>
          </a:xfrm>
          <a:prstGeom prst="rect">
            <a:avLst/>
          </a:prstGeom>
          <a:ln w="127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직사각형 3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4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 지침의 문제점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-–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성과연봉제 강제 시행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1833">
            <a:off x="74421" y="1017852"/>
            <a:ext cx="5619039" cy="144016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67926">
            <a:off x="52923" y="1833857"/>
            <a:ext cx="5328592" cy="1567233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9046">
            <a:off x="41835" y="2946600"/>
            <a:ext cx="4983287" cy="1413839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</p:spPr>
      </p:pic>
      <p:pic>
        <p:nvPicPr>
          <p:cNvPr id="1026" name="Picture 2" descr="C:\Users\user-pc\Desktop\5.1노대\리플렛\스크랩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73795">
            <a:off x="107767" y="3723930"/>
            <a:ext cx="4824536" cy="2503934"/>
          </a:xfrm>
          <a:prstGeom prst="rect">
            <a:avLst/>
          </a:prstGeom>
          <a:ln w="127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 rot="21302367">
            <a:off x="4096290" y="3921665"/>
            <a:ext cx="4851372" cy="273170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2200" dirty="0" smtClean="0"/>
              <a:t> 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직원 간 경쟁</a:t>
            </a:r>
            <a:endParaRPr lang="en-US" altLang="ko-KR" sz="2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2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근로조건 저하</a:t>
            </a:r>
            <a:endParaRPr lang="en-US" altLang="ko-KR" sz="2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2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200" b="1" dirty="0" err="1" smtClean="0">
                <a:latin typeface="맑은 고딕" pitchFamily="50" charset="-127"/>
                <a:ea typeface="맑은 고딕" pitchFamily="50" charset="-127"/>
              </a:rPr>
              <a:t>저성과자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 퇴출제로 이어짐</a:t>
            </a:r>
            <a:endParaRPr lang="en-US" altLang="ko-KR" sz="2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2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사회공공성 훼손</a:t>
            </a:r>
            <a:endParaRPr lang="en-US" altLang="ko-KR" sz="2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2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선진국에서는 이미 실패한 사례</a:t>
            </a:r>
            <a:endParaRPr lang="ko-KR" altLang="en-US" sz="2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쉬운 해고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취업규칙 지침 일방발표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1513" t="29250" r="34150" b="48602"/>
          <a:stretch>
            <a:fillRect/>
          </a:stretch>
        </p:blipFill>
        <p:spPr bwMode="auto">
          <a:xfrm rot="21412315">
            <a:off x="-250505" y="696481"/>
            <a:ext cx="9354756" cy="3050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4466" t="28880" r="15251" b="25715"/>
          <a:stretch>
            <a:fillRect/>
          </a:stretch>
        </p:blipFill>
        <p:spPr bwMode="auto">
          <a:xfrm rot="21440600">
            <a:off x="824967" y="2287000"/>
            <a:ext cx="7852874" cy="40585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 rot="21413735">
            <a:off x="2017089" y="999669"/>
            <a:ext cx="3997456" cy="37714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i="0" u="none" strike="noStrike" cap="none" spc="-150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경총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“</a:t>
            </a:r>
            <a:r>
              <a:rPr kumimoji="1" lang="ko-KR" altLang="en-US" sz="3200" b="1" i="0" u="none" strike="noStrike" cap="none" spc="-150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양대지침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가이드북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”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발표 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(4.15)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23528" y="4221088"/>
            <a:ext cx="856895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취업규칙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개정안건이 단체교섭에서 논의되지 못하도록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사전차단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단체협약에 취업규칙 제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개정 시 노조동의요건 명시하지 말 것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“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단협에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명시할 경우 취업규칙변경 시 사회통념상 합리성이 인정되는 경우에도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노조동의가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절차적 요건으로 인정될 우려가 있다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”</a:t>
            </a:r>
          </a:p>
          <a:p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노조가 취업규칙 개정반대를 위해 파업할 경우 불법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엄정대응 하라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경총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“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양대 지침 관련  가이드북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”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핵심내용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51520" y="980728"/>
            <a:ext cx="6120680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일반해고</a:t>
            </a:r>
            <a:r>
              <a:rPr lang="en-US" altLang="ko-KR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희망퇴직과 병행하면 효과적</a:t>
            </a:r>
            <a:r>
              <a:rPr lang="en-US" altLang="ko-KR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23528" y="1844824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희망퇴직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거부하면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저성과자로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퇴직프로그램과 병행해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인사위원회의 노사동수구성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배치전환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전보 시 노조동의 요구 거부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51520" y="3429000"/>
            <a:ext cx="5976664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취업규칙</a:t>
            </a:r>
            <a:r>
              <a:rPr lang="ko-KR" altLang="en-US" sz="2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개정</a:t>
            </a:r>
            <a:r>
              <a:rPr lang="en-US" altLang="ko-KR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단체교섭에서 다루지 말라</a:t>
            </a:r>
            <a:endParaRPr lang="en-US" altLang="ko-KR" sz="24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39552" y="241484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노조의 대응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aphicFrame>
        <p:nvGraphicFramePr>
          <p:cNvPr id="11" name="다이어그램 10"/>
          <p:cNvGraphicFramePr/>
          <p:nvPr/>
        </p:nvGraphicFramePr>
        <p:xfrm>
          <a:off x="358868" y="908720"/>
          <a:ext cx="838959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직사각형 3"/>
          <p:cNvSpPr/>
          <p:nvPr/>
        </p:nvSpPr>
        <p:spPr>
          <a:xfrm>
            <a:off x="121286" y="260648"/>
            <a:ext cx="3462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b="1" spc="-10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</a:rPr>
              <a:t>5</a:t>
            </a:r>
            <a:endParaRPr lang="ko-KR" altLang="en-US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4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정부지침 관련 대응방안 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정부의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노동개혁은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재벌 편들기 </a:t>
            </a:r>
            <a:r>
              <a:rPr kumimoji="1" lang="en-US" altLang="ko-KR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&amp; </a:t>
            </a:r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노동자 죽이기</a:t>
            </a:r>
            <a:endParaRPr lang="ko-KR" altLang="en-US" sz="3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896"/>
            <a:ext cx="6436049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95536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3923928" y="1700808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경제활성화 법안 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입법 촉구 서명운동</a:t>
            </a:r>
            <a:endParaRPr lang="ko-KR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타원형 설명선 12"/>
          <p:cNvSpPr/>
          <p:nvPr/>
        </p:nvSpPr>
        <p:spPr>
          <a:xfrm>
            <a:off x="6119664" y="2348880"/>
            <a:ext cx="3024336" cy="2304256"/>
          </a:xfrm>
          <a:prstGeom prst="wedgeEllipseCallout">
            <a:avLst>
              <a:gd name="adj1" fmla="val -50805"/>
              <a:gd name="adj2" fmla="val 39029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/>
              <a:t>재벌이 살아야 국민이 살죠</a:t>
            </a:r>
            <a:r>
              <a:rPr lang="en-US" altLang="ko-KR" sz="2400" b="1" dirty="0" smtClean="0"/>
              <a:t>~</a:t>
            </a:r>
            <a:endParaRPr lang="ko-KR" altLang="en-US" sz="2400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l="15647" t="29250" r="51869" b="42696"/>
          <a:stretch>
            <a:fillRect/>
          </a:stretch>
        </p:blipFill>
        <p:spPr bwMode="auto">
          <a:xfrm>
            <a:off x="251520" y="908720"/>
            <a:ext cx="364777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s5.tistory.com/image/16/tistory/2008/04/06/16/52/47f8812e7c6c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033464"/>
            <a:ext cx="4279007" cy="4824536"/>
          </a:xfrm>
          <a:prstGeom prst="rect">
            <a:avLst/>
          </a:prstGeom>
          <a:noFill/>
        </p:spPr>
      </p:pic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95536" y="1052736"/>
            <a:ext cx="8568952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2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규제기요틴</a:t>
            </a:r>
            <a:r>
              <a:rPr lang="ko-KR" altLang="en-US" sz="2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민간합동회의</a:t>
            </a:r>
            <a:r>
              <a:rPr lang="en-US" altLang="ko-KR" sz="2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(2014. 12. 28)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국무조정실 주관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관계부처 차관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경제단체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부단체장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참석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노동기본권을 기업활동을 제약하는 규제로 규정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경영계로부터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153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건의 규제완화 과제 제출 받아 논의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정부의 노동개혁은 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경영계의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숙원사업 해결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23528" y="3284984"/>
            <a:ext cx="612068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규제완화 대상 중 노동관련 </a:t>
            </a:r>
            <a:endParaRPr lang="en-US" altLang="ko-KR" sz="2400" b="1" dirty="0" smtClean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업무성과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부진자에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대한 해고요건 확대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취업규칙 불이익변경 요건완화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임금피크제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입법화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경영상 해고요건 완화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기간제 사용기간 규제 완화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파견업종 및 기간규제 완화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근로시간 단축 규제 완화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통상임금 부담 완화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23528" y="945344"/>
            <a:ext cx="8496944" cy="5435984"/>
          </a:xfrm>
          <a:prstGeom prst="rect">
            <a:avLst/>
          </a:prstGeom>
          <a:solidFill>
            <a:srgbClr val="6F3505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95536" y="1484785"/>
            <a:ext cx="3960440" cy="4824535"/>
          </a:xfrm>
          <a:prstGeom prst="roundRect">
            <a:avLst>
              <a:gd name="adj" fmla="val 119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6000" indent="-216000">
              <a:lnSpc>
                <a:spcPct val="130000"/>
              </a:lnSpc>
              <a:buFont typeface="Wingdings" pitchFamily="2" charset="2"/>
              <a:buChar char="v"/>
            </a:pPr>
            <a:r>
              <a:rPr lang="en-US" altLang="ko-KR" sz="1600" b="1" spc="-150" dirty="0" smtClean="0">
                <a:solidFill>
                  <a:srgbClr val="3A1300"/>
                </a:solidFill>
              </a:rPr>
              <a:t>OECD, </a:t>
            </a:r>
            <a:r>
              <a:rPr lang="ko-KR" altLang="en-US" sz="1600" b="1" spc="-300" dirty="0" smtClean="0">
                <a:solidFill>
                  <a:srgbClr val="3A1300"/>
                </a:solidFill>
              </a:rPr>
              <a:t>대표적인 고용안정 지표는 </a:t>
            </a:r>
            <a:endParaRPr lang="en-US" altLang="ko-KR" sz="1600" b="1" spc="-30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40000"/>
              </a:lnSpc>
              <a:spcAft>
                <a:spcPts val="1200"/>
              </a:spcAft>
            </a:pPr>
            <a:r>
              <a:rPr lang="ko-KR" altLang="en-US" sz="1600" b="1" spc="-300" dirty="0" smtClean="0">
                <a:solidFill>
                  <a:srgbClr val="3A1300"/>
                </a:solidFill>
              </a:rPr>
              <a:t>     △평균 근속년수</a:t>
            </a:r>
            <a:r>
              <a:rPr lang="en-US" altLang="ko-KR" sz="1600" b="1" spc="-300" dirty="0" smtClean="0">
                <a:solidFill>
                  <a:srgbClr val="3A1300"/>
                </a:solidFill>
              </a:rPr>
              <a:t> </a:t>
            </a:r>
            <a:r>
              <a:rPr lang="ko-KR" altLang="en-US" sz="1600" b="1" spc="-300" dirty="0" smtClean="0">
                <a:solidFill>
                  <a:srgbClr val="3A1300"/>
                </a:solidFill>
              </a:rPr>
              <a:t>△고용보호지수</a:t>
            </a:r>
            <a:r>
              <a:rPr lang="en-US" altLang="ko-KR" sz="1600" b="1" spc="-300" dirty="0" smtClean="0">
                <a:solidFill>
                  <a:srgbClr val="3A1300"/>
                </a:solidFill>
              </a:rPr>
              <a:t> </a:t>
            </a:r>
            <a:r>
              <a:rPr lang="ko-KR" altLang="en-US" sz="1600" b="1" spc="-300" dirty="0" smtClean="0">
                <a:solidFill>
                  <a:srgbClr val="3A1300"/>
                </a:solidFill>
              </a:rPr>
              <a:t>△집단해고 지수 등</a:t>
            </a:r>
            <a:endParaRPr lang="en-US" altLang="ko-KR" sz="1600" b="1" spc="-30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40000"/>
              </a:lnSpc>
              <a:spcAft>
                <a:spcPts val="1200"/>
              </a:spcAft>
              <a:buFont typeface="Wingdings" pitchFamily="2" charset="2"/>
              <a:buChar char="Ø"/>
            </a:pPr>
            <a:r>
              <a:rPr lang="ko-KR" altLang="en-US" sz="1500" spc="-150" dirty="0" smtClean="0">
                <a:solidFill>
                  <a:srgbClr val="3A1300"/>
                </a:solidFill>
              </a:rPr>
              <a:t>근속년수 평균값은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5.1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년으로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OECD (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평균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10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년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)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최하위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40000"/>
              </a:lnSpc>
              <a:spcAft>
                <a:spcPts val="1200"/>
              </a:spcAft>
              <a:buFont typeface="Wingdings" pitchFamily="2" charset="2"/>
              <a:buChar char="Ø"/>
            </a:pPr>
            <a:r>
              <a:rPr lang="en-US" altLang="ko-KR" sz="1500" spc="-150" dirty="0" smtClean="0">
                <a:solidFill>
                  <a:srgbClr val="3A1300"/>
                </a:solidFill>
              </a:rPr>
              <a:t>1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년미만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단기근속자 비율은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35.5%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로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OECD(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평균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16.5%)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최하위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장기근속자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(10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년이상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)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비율은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18.1%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(OECD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평균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36.4%)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최하위 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40000"/>
              </a:lnSpc>
              <a:spcAft>
                <a:spcPts val="1200"/>
              </a:spcAft>
              <a:buFont typeface="Wingdings" pitchFamily="2" charset="2"/>
              <a:buChar char="Ø"/>
            </a:pPr>
            <a:r>
              <a:rPr lang="ko-KR" altLang="en-US" sz="1500" spc="-150" dirty="0" smtClean="0">
                <a:solidFill>
                  <a:srgbClr val="3A1300"/>
                </a:solidFill>
              </a:rPr>
              <a:t>집단해고 지수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: OECD 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회원국중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위 수준으로 대단히 불안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40000"/>
              </a:lnSpc>
              <a:spcAft>
                <a:spcPts val="1200"/>
              </a:spcAft>
              <a:buFont typeface="Wingdings" pitchFamily="2" charset="2"/>
              <a:buChar char="Ø"/>
            </a:pPr>
            <a:r>
              <a:rPr lang="ko-KR" altLang="en-US" sz="1500" spc="-150" dirty="0" smtClean="0">
                <a:solidFill>
                  <a:srgbClr val="3A1300"/>
                </a:solidFill>
              </a:rPr>
              <a:t>고용보호지수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: OECD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회원국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34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개국중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17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위로 중간수준 불과</a:t>
            </a:r>
            <a:endParaRPr lang="en-US" altLang="ko-KR" sz="1500" spc="-150" dirty="0" smtClean="0">
              <a:solidFill>
                <a:srgbClr val="3A1300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23528" y="980728"/>
            <a:ext cx="8496944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  <a:buFont typeface="Wingdings" pitchFamily="2" charset="2"/>
              <a:buChar char="v"/>
            </a:pP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고용안정지표</a:t>
            </a:r>
            <a:r>
              <a:rPr lang="en-US" altLang="ko-KR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(OECD)</a:t>
            </a:r>
            <a:endParaRPr lang="en-US" altLang="ko-KR" sz="1600" b="1" spc="-150" dirty="0" smtClean="0">
              <a:solidFill>
                <a:srgbClr val="000066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772816"/>
            <a:ext cx="433692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293096"/>
            <a:ext cx="4320480" cy="1980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148064" y="1434262"/>
            <a:ext cx="3024336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150" dirty="0" smtClean="0">
                <a:ln w="11430"/>
                <a:solidFill>
                  <a:srgbClr val="0000FF"/>
                </a:solidFill>
              </a:rPr>
              <a:t>OECD </a:t>
            </a:r>
            <a:r>
              <a:rPr lang="ko-KR" altLang="en-US" sz="1600" b="1" spc="-150" dirty="0" smtClean="0">
                <a:ln w="11430"/>
                <a:solidFill>
                  <a:srgbClr val="0000FF"/>
                </a:solidFill>
              </a:rPr>
              <a:t>평균근속년수 비교</a:t>
            </a:r>
            <a:r>
              <a:rPr lang="en-US" altLang="ko-KR" sz="1600" b="1" spc="-150" dirty="0" smtClean="0">
                <a:ln w="11430"/>
                <a:solidFill>
                  <a:srgbClr val="0000FF"/>
                </a:solidFill>
              </a:rPr>
              <a:t>(2011)</a:t>
            </a:r>
            <a:endParaRPr kumimoji="0" lang="en-US" altLang="ko-KR" sz="1600" b="1" spc="-150" dirty="0">
              <a:ln w="11430"/>
              <a:solidFill>
                <a:srgbClr val="0000FF"/>
              </a:solidFill>
              <a:latin typeface="+mn-lt"/>
              <a:ea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76056" y="3954542"/>
            <a:ext cx="3024336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spc="-150" dirty="0" smtClean="0">
                <a:ln w="11430"/>
                <a:solidFill>
                  <a:srgbClr val="0000FF"/>
                </a:solidFill>
              </a:rPr>
              <a:t>OECD </a:t>
            </a:r>
            <a:r>
              <a:rPr lang="ko-KR" altLang="en-US" sz="1600" b="1" spc="-150" dirty="0" smtClean="0">
                <a:ln w="11430"/>
                <a:solidFill>
                  <a:srgbClr val="0000FF"/>
                </a:solidFill>
              </a:rPr>
              <a:t>장기근속년수 비교</a:t>
            </a:r>
            <a:r>
              <a:rPr lang="en-US" altLang="ko-KR" sz="1600" b="1" spc="-150" dirty="0" smtClean="0">
                <a:ln w="11430"/>
                <a:solidFill>
                  <a:srgbClr val="0000FF"/>
                </a:solidFill>
              </a:rPr>
              <a:t>(2011)</a:t>
            </a:r>
            <a:endParaRPr kumimoji="0" lang="en-US" altLang="ko-KR" sz="1600" b="1" spc="-150" dirty="0">
              <a:ln w="11430"/>
              <a:solidFill>
                <a:srgbClr val="0000FF"/>
              </a:solidFill>
              <a:latin typeface="+mn-lt"/>
              <a:ea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한국은 고용이 가장 불안한 나라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04478"/>
            <a:ext cx="6480720" cy="542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 bwMode="gray">
          <a:xfrm flipH="1">
            <a:off x="324240" y="6021288"/>
            <a:ext cx="6335992" cy="216024"/>
          </a:xfrm>
          <a:prstGeom prst="rect">
            <a:avLst/>
          </a:prstGeom>
          <a:solidFill>
            <a:srgbClr val="FF0000">
              <a:alpha val="34902"/>
            </a:srgbClr>
          </a:solidFill>
          <a:ln w="19050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endParaRPr lang="ko-KR" altLang="en-US" spc="-150" dirty="0" smtClean="0">
              <a:solidFill>
                <a:srgbClr val="680000"/>
              </a:solidFill>
              <a:latin typeface="+mn-ea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76256" y="1767757"/>
            <a:ext cx="1944216" cy="4613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600" spc="-150" dirty="0" smtClean="0">
                <a:latin typeface="HY견고딕" pitchFamily="18" charset="-127"/>
                <a:ea typeface="HY견고딕" pitchFamily="18" charset="-127"/>
              </a:rPr>
              <a:t>노동이동률</a:t>
            </a:r>
            <a:r>
              <a:rPr lang="en-US" altLang="ko-KR" sz="1400" spc="-150" dirty="0" smtClean="0"/>
              <a:t>(labor mobility) : </a:t>
            </a:r>
            <a:r>
              <a:rPr lang="ko-KR" altLang="en-US" sz="1400" spc="-150" dirty="0" smtClean="0"/>
              <a:t>노동자의 </a:t>
            </a:r>
            <a:r>
              <a:rPr lang="ko-KR" altLang="en-US" sz="1400" spc="-150" dirty="0" err="1" smtClean="0"/>
              <a:t>입직률과</a:t>
            </a:r>
            <a:r>
              <a:rPr lang="ko-KR" altLang="en-US" sz="1400" spc="-150" dirty="0" smtClean="0"/>
              <a:t> 이직률을 합한 지표</a:t>
            </a:r>
            <a:endParaRPr lang="en-US" altLang="ko-KR" sz="1400" spc="-150" dirty="0" smtClean="0"/>
          </a:p>
          <a:p>
            <a:pPr>
              <a:lnSpc>
                <a:spcPct val="130000"/>
              </a:lnSpc>
            </a:pPr>
            <a:endParaRPr lang="en-US" altLang="ko-KR" sz="1100" spc="-150" dirty="0" smtClean="0"/>
          </a:p>
          <a:p>
            <a:pPr>
              <a:lnSpc>
                <a:spcPct val="130000"/>
              </a:lnSpc>
            </a:pPr>
            <a:r>
              <a:rPr lang="ko-KR" altLang="en-US" sz="1400" spc="-150" dirty="0" smtClean="0"/>
              <a:t>노동이동률은 사업장에서 노동자의 바뀜</a:t>
            </a:r>
            <a:r>
              <a:rPr lang="en-US" altLang="ko-KR" sz="1400" spc="-150" dirty="0" smtClean="0"/>
              <a:t>(turn over)</a:t>
            </a:r>
            <a:r>
              <a:rPr lang="ko-KR" altLang="en-US" sz="1400" spc="-150" dirty="0" smtClean="0"/>
              <a:t>이 얼마나 많이 발생하는지</a:t>
            </a:r>
            <a:r>
              <a:rPr lang="en-US" altLang="ko-KR" sz="1400" b="1" spc="-150" dirty="0" smtClean="0"/>
              <a:t>, </a:t>
            </a:r>
            <a:r>
              <a:rPr lang="ko-KR" altLang="en-US" sz="1400" b="1" spc="-150" dirty="0" smtClean="0"/>
              <a:t>노동시장의 유연성을 보여주는 지표 </a:t>
            </a:r>
            <a:r>
              <a:rPr lang="ko-KR" altLang="en-US" sz="1400" spc="-150" dirty="0" smtClean="0"/>
              <a:t>활용</a:t>
            </a:r>
            <a:endParaRPr lang="en-US" altLang="ko-KR" sz="1400" spc="-150" dirty="0" smtClean="0"/>
          </a:p>
          <a:p>
            <a:pPr>
              <a:lnSpc>
                <a:spcPct val="130000"/>
              </a:lnSpc>
            </a:pPr>
            <a:endParaRPr lang="en-US" altLang="ko-KR" sz="1100" spc="-150" dirty="0" smtClean="0"/>
          </a:p>
          <a:p>
            <a:pPr>
              <a:lnSpc>
                <a:spcPct val="130000"/>
              </a:lnSpc>
            </a:pPr>
            <a:r>
              <a:rPr lang="ko-KR" altLang="en-US" sz="1400" spc="-150" dirty="0" smtClean="0"/>
              <a:t>우리나라  노동이동률은  </a:t>
            </a:r>
            <a:r>
              <a:rPr lang="en-US" altLang="ko-KR" sz="1400" spc="-150" dirty="0" smtClean="0"/>
              <a:t>OECD</a:t>
            </a:r>
            <a:r>
              <a:rPr lang="ko-KR" altLang="en-US" sz="1400" spc="-150" dirty="0" smtClean="0"/>
              <a:t> 국가 中 </a:t>
            </a:r>
            <a:r>
              <a:rPr lang="en-US" altLang="ko-KR" sz="1400" spc="-150" dirty="0" smtClean="0"/>
              <a:t>61.7%</a:t>
            </a:r>
            <a:r>
              <a:rPr lang="ko-KR" altLang="en-US" sz="1400" spc="-150" dirty="0" smtClean="0"/>
              <a:t>로 </a:t>
            </a:r>
            <a:endParaRPr lang="en-US" altLang="ko-KR" sz="1400" spc="-150" dirty="0" smtClean="0"/>
          </a:p>
          <a:p>
            <a:pPr>
              <a:lnSpc>
                <a:spcPct val="130000"/>
              </a:lnSpc>
            </a:pPr>
            <a:r>
              <a:rPr lang="ko-KR" altLang="en-US" sz="1400" spc="-150" dirty="0" smtClean="0"/>
              <a:t>터키에 이어 두 번째</a:t>
            </a:r>
            <a:r>
              <a:rPr lang="en-US" altLang="ko-KR" sz="1400" spc="-150" dirty="0" smtClean="0"/>
              <a:t>!</a:t>
            </a:r>
          </a:p>
          <a:p>
            <a:pPr>
              <a:lnSpc>
                <a:spcPct val="130000"/>
              </a:lnSpc>
            </a:pPr>
            <a:endParaRPr lang="en-US" altLang="ko-KR" sz="1400" spc="-150" dirty="0" smtClean="0"/>
          </a:p>
          <a:p>
            <a:pPr algn="ctr">
              <a:lnSpc>
                <a:spcPct val="130000"/>
              </a:lnSpc>
            </a:pP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국회 </a:t>
            </a:r>
            <a:r>
              <a:rPr lang="ko-KR" altLang="en-US" sz="2000" spc="-150" dirty="0" err="1" smtClean="0">
                <a:latin typeface="HY견고딕" pitchFamily="18" charset="-127"/>
                <a:ea typeface="HY견고딕" pitchFamily="18" charset="-127"/>
              </a:rPr>
              <a:t>예산정책처</a:t>
            </a:r>
            <a:r>
              <a:rPr lang="en-US" altLang="ko-KR" sz="1600" spc="-150" dirty="0" smtClean="0">
                <a:latin typeface="HY견고딕" pitchFamily="18" charset="-127"/>
                <a:ea typeface="HY견고딕" pitchFamily="18" charset="-127"/>
              </a:rPr>
              <a:t>(2015.12</a:t>
            </a:r>
            <a:r>
              <a:rPr lang="ko-KR" altLang="en-US" sz="1600" spc="-150" dirty="0" smtClean="0">
                <a:latin typeface="HY견고딕" pitchFamily="18" charset="-127"/>
                <a:ea typeface="HY견고딕" pitchFamily="18" charset="-127"/>
              </a:rPr>
              <a:t>월</a:t>
            </a:r>
            <a:r>
              <a:rPr lang="en-US" altLang="ko-KR" sz="1600" spc="-15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pc="-15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6876256" y="1700808"/>
            <a:ext cx="1944216" cy="4752528"/>
          </a:xfrm>
          <a:prstGeom prst="roundRect">
            <a:avLst>
              <a:gd name="adj" fmla="val 708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buFont typeface="Wingdings" pitchFamily="2" charset="2"/>
              <a:buChar char="v"/>
            </a:pPr>
            <a:endParaRPr lang="en-US" altLang="ko-KR" sz="1400" b="1" spc="-150" dirty="0" smtClean="0">
              <a:solidFill>
                <a:srgbClr val="000066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노동시장이 가장 유연화 되어 있는 나라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/>
          <p:cNvGraphicFramePr/>
          <p:nvPr/>
        </p:nvGraphicFramePr>
        <p:xfrm>
          <a:off x="323528" y="2171501"/>
          <a:ext cx="8424936" cy="4497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모서리가 둥근 직사각형 4"/>
          <p:cNvSpPr/>
          <p:nvPr/>
        </p:nvSpPr>
        <p:spPr>
          <a:xfrm>
            <a:off x="3059832" y="2963637"/>
            <a:ext cx="2664000" cy="432000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216000" indent="-216000" algn="ctr">
              <a:lnSpc>
                <a:spcPct val="130000"/>
              </a:lnSpc>
              <a:buFont typeface="Wingdings" pitchFamily="2" charset="2"/>
              <a:buChar char="v"/>
            </a:pPr>
            <a:endParaRPr lang="ko-KR" altLang="en-US" sz="1600" spc="-150" dirty="0" smtClean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3095512" y="2963637"/>
            <a:ext cx="2592000" cy="432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ctr">
            <a:spAutoFit/>
          </a:bodyPr>
          <a:lstStyle/>
          <a:p>
            <a:pPr marL="216000" indent="-216000" algn="ctr">
              <a:lnSpc>
                <a:spcPct val="130000"/>
              </a:lnSpc>
            </a:pPr>
            <a:r>
              <a:rPr lang="ko-KR" altLang="en-US" sz="1500" spc="-150" dirty="0" err="1" smtClean="0"/>
              <a:t>비정규직</a:t>
            </a:r>
            <a:r>
              <a:rPr lang="ko-KR" altLang="en-US" sz="1500" spc="-150" dirty="0" smtClean="0"/>
              <a:t> 규모 및 비중 추이</a:t>
            </a:r>
          </a:p>
        </p:txBody>
      </p:sp>
      <p:sp>
        <p:nvSpPr>
          <p:cNvPr id="7" name="양쪽 모서리가 둥근 사각형 6"/>
          <p:cNvSpPr/>
          <p:nvPr/>
        </p:nvSpPr>
        <p:spPr>
          <a:xfrm>
            <a:off x="251520" y="1059945"/>
            <a:ext cx="8496944" cy="1648975"/>
          </a:xfrm>
          <a:prstGeom prst="round2SameRect">
            <a:avLst>
              <a:gd name="adj1" fmla="val 8708"/>
              <a:gd name="adj2" fmla="val 0"/>
            </a:avLst>
          </a:prstGeom>
          <a:solidFill>
            <a:schemeClr val="bg1"/>
          </a:solidFill>
          <a:ln w="12700">
            <a:gradFill>
              <a:gsLst>
                <a:gs pos="100000">
                  <a:srgbClr val="0070C0">
                    <a:alpha val="54118"/>
                  </a:srgbClr>
                </a:gs>
                <a:gs pos="0">
                  <a:srgbClr val="0070C0">
                    <a:alpha val="52941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</a:ln>
          <a:effectLst>
            <a:innerShdw blurRad="317500">
              <a:srgbClr val="4BD0FF">
                <a:alpha val="34902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23528" y="1052736"/>
            <a:ext cx="8352928" cy="1644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  <a:spcAft>
                <a:spcPts val="400"/>
              </a:spcAft>
            </a:pP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2015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현재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비정규직은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868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만명으로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규모 면에서 역대 최대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비율은 임금노동자가 지속 증가하여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45%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수준으로 노동자 절반이 비정규직인 셈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 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정부통계상으로도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2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년연속해서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600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만명대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유지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비율은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32%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기록함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</a:t>
            </a:r>
          </a:p>
          <a:p>
            <a:pPr algn="just" fontAlgn="base">
              <a:lnSpc>
                <a:spcPct val="130000"/>
              </a:lnSpc>
            </a:pP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OECD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국가들은 대부분 파트타임이 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비정규직의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가수를 점하고 있는데 한국도 파트타임이 꾸준히 증가하여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11.6%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에 이름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특히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비정규직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중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96.5%(838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만명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)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가 임시근로자이거나 임시근로를 겸하고 있어 다른나라에 비해 고용이 매우 불안정한 특징을 보임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</a:t>
            </a:r>
          </a:p>
        </p:txBody>
      </p:sp>
      <p:graphicFrame>
        <p:nvGraphicFramePr>
          <p:cNvPr id="9" name="차트 8"/>
          <p:cNvGraphicFramePr/>
          <p:nvPr/>
        </p:nvGraphicFramePr>
        <p:xfrm>
          <a:off x="323528" y="2963589"/>
          <a:ext cx="8424936" cy="3535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직사각형 9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노동자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둘중의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한명은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비정규직</a:t>
            </a:r>
            <a:endParaRPr lang="ko-KR" altLang="en-US" sz="3200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864096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양쪽 모서리가 둥근 사각형 4"/>
          <p:cNvSpPr/>
          <p:nvPr/>
        </p:nvSpPr>
        <p:spPr>
          <a:xfrm>
            <a:off x="395536" y="987937"/>
            <a:ext cx="8352928" cy="1072911"/>
          </a:xfrm>
          <a:prstGeom prst="round2SameRect">
            <a:avLst>
              <a:gd name="adj1" fmla="val 8708"/>
              <a:gd name="adj2" fmla="val 0"/>
            </a:avLst>
          </a:prstGeom>
          <a:solidFill>
            <a:schemeClr val="bg1"/>
          </a:solidFill>
          <a:ln w="12700">
            <a:gradFill>
              <a:gsLst>
                <a:gs pos="100000">
                  <a:srgbClr val="0070C0">
                    <a:alpha val="54118"/>
                  </a:srgbClr>
                </a:gs>
                <a:gs pos="0">
                  <a:srgbClr val="0070C0">
                    <a:alpha val="52941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</a:ln>
          <a:effectLst>
            <a:innerShdw blurRad="317500">
              <a:srgbClr val="4BD0FF">
                <a:alpha val="34902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3276152" y="2204864"/>
            <a:ext cx="2664000" cy="432000"/>
          </a:xfrm>
          <a:prstGeom prst="roundRect">
            <a:avLst>
              <a:gd name="adj" fmla="val 50000"/>
            </a:avLst>
          </a:prstGeom>
          <a:solidFill>
            <a:srgbClr val="0033CC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216000" indent="-216000" algn="ctr">
              <a:lnSpc>
                <a:spcPct val="130000"/>
              </a:lnSpc>
              <a:buFont typeface="Wingdings" pitchFamily="2" charset="2"/>
              <a:buChar char="v"/>
            </a:pPr>
            <a:endParaRPr lang="ko-KR" altLang="en-US" sz="1600" spc="-150" dirty="0" smtClean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3311832" y="2204912"/>
            <a:ext cx="2592000" cy="432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 anchor="ctr">
            <a:spAutoFit/>
          </a:bodyPr>
          <a:lstStyle/>
          <a:p>
            <a:pPr marL="216000" indent="-216000" algn="ctr">
              <a:lnSpc>
                <a:spcPct val="130000"/>
              </a:lnSpc>
            </a:pPr>
            <a:r>
              <a:rPr lang="ko-KR" altLang="en-US" sz="1500" spc="-150" dirty="0" err="1" smtClean="0"/>
              <a:t>비정규직</a:t>
            </a:r>
            <a:r>
              <a:rPr lang="en-US" altLang="ko-KR" sz="1500" spc="-150" dirty="0" smtClean="0"/>
              <a:t>_</a:t>
            </a:r>
            <a:r>
              <a:rPr lang="ko-KR" altLang="en-US" sz="1500" spc="-150" dirty="0" smtClean="0"/>
              <a:t>임금</a:t>
            </a:r>
            <a:r>
              <a:rPr lang="en-US" altLang="ko-KR" sz="1500" spc="-150" dirty="0" smtClean="0"/>
              <a:t>&amp;</a:t>
            </a:r>
            <a:r>
              <a:rPr lang="ko-KR" altLang="en-US" sz="1500" spc="-150" dirty="0" smtClean="0"/>
              <a:t>노동조건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67544" y="1028258"/>
            <a:ext cx="8208912" cy="1032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2015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현재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비정규직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임금은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148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만원으로 정규직대비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49.8%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로 절반수준에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불과함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비정규직의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사회보험 </a:t>
            </a:r>
            <a:r>
              <a:rPr lang="ko-KR" altLang="en-US" sz="1500" b="1" spc="-150" dirty="0" err="1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가입률은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‘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의무가입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’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임에도 불구하고 </a:t>
            </a:r>
            <a:r>
              <a:rPr lang="en-US" altLang="ko-KR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32~38%, 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퇴직금</a:t>
            </a:r>
            <a:r>
              <a:rPr lang="en-US" altLang="ko-KR" sz="14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·</a:t>
            </a:r>
            <a:r>
              <a:rPr lang="ko-KR" altLang="en-US" sz="14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5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상여금</a:t>
            </a:r>
            <a:r>
              <a:rPr lang="en-US" altLang="ko-KR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·</a:t>
            </a:r>
            <a:r>
              <a:rPr lang="ko-KR" altLang="en-US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시간외수당</a:t>
            </a:r>
            <a:r>
              <a:rPr lang="en-US" altLang="ko-KR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·</a:t>
            </a:r>
            <a:r>
              <a:rPr lang="ko-KR" altLang="en-US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 유급휴가는 </a:t>
            </a:r>
            <a:r>
              <a:rPr lang="en-US" altLang="ko-KR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19~38%</a:t>
            </a:r>
            <a:r>
              <a:rPr lang="ko-KR" altLang="en-US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만 적용받고 있음</a:t>
            </a:r>
            <a:r>
              <a:rPr lang="en-US" altLang="ko-KR" sz="1600" b="1" spc="-15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. </a:t>
            </a:r>
            <a:endParaRPr lang="en-US" altLang="ko-KR" sz="1500" b="1" spc="-150" dirty="0" smtClean="0">
              <a:gradFill>
                <a:gsLst>
                  <a:gs pos="12917">
                    <a:srgbClr val="3665C5"/>
                  </a:gs>
                  <a:gs pos="100000">
                    <a:srgbClr val="3665C5"/>
                  </a:gs>
                </a:gsLst>
                <a:lin ang="5400000" scaled="0"/>
              </a:gra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비정규직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차별의 대명사</a:t>
            </a:r>
            <a:endParaRPr lang="ko-KR" altLang="en-US" sz="3200" spc="-300" dirty="0">
              <a:ln w="12700">
                <a:noFill/>
                <a:prstDash val="solid"/>
              </a:ln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1043608" y="3819138"/>
          <a:ext cx="7776864" cy="2099345"/>
        </p:xfrm>
        <a:graphic>
          <a:graphicData uri="http://schemas.openxmlformats.org/drawingml/2006/table">
            <a:tbl>
              <a:tblPr/>
              <a:tblGrid>
                <a:gridCol w="1152128"/>
                <a:gridCol w="1656184"/>
                <a:gridCol w="1008112"/>
                <a:gridCol w="1584176"/>
                <a:gridCol w="1152128"/>
                <a:gridCol w="1224136"/>
              </a:tblGrid>
              <a:tr h="198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한컴돋움"/>
                        </a:rPr>
                        <a:t>주조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한컴돋움"/>
                        </a:rPr>
                        <a:t>금형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한컴돋움"/>
                        </a:rPr>
                        <a:t>소성가공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한컴돋움"/>
                        </a:rPr>
                        <a:t>열처리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한컴돋움"/>
                        </a:rPr>
                        <a:t>표면처리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한컴돋움"/>
                        </a:rPr>
                        <a:t>용접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</a:tr>
              <a:tr h="17152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㉮ 사형주조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㉯ 금형주조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㉰ 다이캐스팅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㉱ 정밀주조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㉲ 연속주조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㉳ 저압주조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㉴ 소실모형</a:t>
                      </a:r>
                      <a:r>
                        <a:rPr lang="ko-KR" altLang="en-US" sz="700">
                          <a:solidFill>
                            <a:schemeClr val="bg1"/>
                          </a:solidFill>
                          <a:latin typeface="한컴돋움"/>
                          <a:ea typeface="한컴돋움"/>
                        </a:rPr>
                        <a:t> </a:t>
                      </a: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㉵ 특수주조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㉮ 사출성형금형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㉯ 다색다중성형금형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㉰ 블로우성형금형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㉱ 복합성형금형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㉲ 프레스성형금형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㉳ 프로그레시브성형금형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㉴ 파인블랭킹금형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㉵ 특수성형금형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㉮ 단조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㉯ 압연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㉰ 압출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㉱ 판재성형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㉲ 특수성형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㉮ 전경화열처리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㉯ 국부열처리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㉰ 침탄열처리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㉱ 질화열처리 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㉲ 복합열처리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㉳ 비철</a:t>
                      </a:r>
                      <a:r>
                        <a:rPr lang="en-US" altLang="ko-KR" sz="1000">
                          <a:solidFill>
                            <a:schemeClr val="bg1"/>
                          </a:solidFill>
                          <a:latin typeface="한컴돋움"/>
                        </a:rPr>
                        <a:t>,</a:t>
                      </a: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특수금속열처리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㉮ 전기도금 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㉯ 무전해도금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㉰ 양극산화 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㉱ 화성처리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㉲ 도장 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㉳ 표면경화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㉴ 스퍼터링 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chemeClr val="bg1"/>
                          </a:solidFill>
                          <a:latin typeface="한컴돋움"/>
                        </a:rPr>
                        <a:t>㉵ 화학기상증착</a:t>
                      </a:r>
                      <a:endParaRPr lang="ko-KR" altLang="en-US" sz="100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㉮ </a:t>
                      </a:r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한컴돋움"/>
                        </a:rPr>
                        <a:t>아크용접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 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㉯ 저항용접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㉰ 특수용접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㉱ </a:t>
                      </a:r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한컴돋움"/>
                        </a:rPr>
                        <a:t>브레이징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㉲ </a:t>
                      </a:r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한컴돋움"/>
                        </a:rPr>
                        <a:t>칩레벨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 접합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㉳ 보드레벨 접합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㉴ </a:t>
                      </a:r>
                      <a:r>
                        <a:rPr lang="ko-KR" altLang="en-US" sz="1000" dirty="0" err="1">
                          <a:solidFill>
                            <a:schemeClr val="bg1"/>
                          </a:solidFill>
                          <a:latin typeface="한컴돋움"/>
                        </a:rPr>
                        <a:t>구조용</a:t>
                      </a:r>
                      <a:r>
                        <a:rPr lang="ko-KR" altLang="en-US" sz="1000" dirty="0">
                          <a:solidFill>
                            <a:schemeClr val="bg1"/>
                          </a:solidFill>
                          <a:latin typeface="한컴돋움"/>
                        </a:rPr>
                        <a:t> 접합</a:t>
                      </a:r>
                      <a:endParaRPr lang="ko-KR" altLang="en-US" sz="1000" dirty="0">
                        <a:solidFill>
                          <a:schemeClr val="bg1"/>
                        </a:solidFill>
                        <a:latin typeface="바탕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E0A00"/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사각형 설명선 4"/>
          <p:cNvSpPr/>
          <p:nvPr/>
        </p:nvSpPr>
        <p:spPr bwMode="gray">
          <a:xfrm>
            <a:off x="323528" y="3819138"/>
            <a:ext cx="648072" cy="2052000"/>
          </a:xfrm>
          <a:prstGeom prst="wedgeRectCallout">
            <a:avLst>
              <a:gd name="adj1" fmla="val 66807"/>
              <a:gd name="adj2" fmla="val 75"/>
            </a:avLst>
          </a:prstGeom>
          <a:solidFill>
            <a:srgbClr val="3A1300"/>
          </a:solidFill>
          <a:ln w="28575">
            <a:solidFill>
              <a:srgbClr val="00B0F0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10000"/>
              </a:lnSpc>
            </a:pPr>
            <a:r>
              <a:rPr lang="ko-KR" altLang="en-US" spc="-150" dirty="0" smtClean="0">
                <a:solidFill>
                  <a:srgbClr val="FFFF00"/>
                </a:solidFill>
              </a:rPr>
              <a:t>뿌리</a:t>
            </a:r>
            <a:endParaRPr lang="en-US" altLang="ko-KR" spc="-150" dirty="0" smtClean="0">
              <a:solidFill>
                <a:srgbClr val="FFFF00"/>
              </a:solidFill>
            </a:endParaRPr>
          </a:p>
          <a:p>
            <a:pPr algn="ctr">
              <a:lnSpc>
                <a:spcPct val="110000"/>
              </a:lnSpc>
            </a:pPr>
            <a:endParaRPr lang="en-US" altLang="ko-KR" sz="500" spc="-150" dirty="0" smtClean="0">
              <a:solidFill>
                <a:srgbClr val="FFFF00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ko-KR" altLang="en-US" spc="-150" dirty="0" smtClean="0">
                <a:solidFill>
                  <a:srgbClr val="FFFF00"/>
                </a:solidFill>
              </a:rPr>
              <a:t>기술</a:t>
            </a:r>
            <a:endParaRPr lang="en-US" altLang="ko-KR" spc="-150" dirty="0" smtClean="0">
              <a:solidFill>
                <a:srgbClr val="FFFF00"/>
              </a:solidFill>
            </a:endParaRPr>
          </a:p>
          <a:p>
            <a:pPr algn="ctr">
              <a:lnSpc>
                <a:spcPct val="110000"/>
              </a:lnSpc>
            </a:pPr>
            <a:endParaRPr lang="en-US" altLang="ko-KR" sz="700" spc="-150" dirty="0" smtClean="0">
              <a:solidFill>
                <a:srgbClr val="FFFF00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ko-KR" altLang="en-US" spc="-150" dirty="0" smtClean="0">
                <a:solidFill>
                  <a:srgbClr val="FFFF00"/>
                </a:solidFill>
              </a:rPr>
              <a:t>범위</a:t>
            </a:r>
          </a:p>
        </p:txBody>
      </p:sp>
      <p:sp>
        <p:nvSpPr>
          <p:cNvPr id="6" name="AutoShape 17"/>
          <p:cNvSpPr>
            <a:spLocks noChangeArrowheads="1"/>
          </p:cNvSpPr>
          <p:nvPr/>
        </p:nvSpPr>
        <p:spPr bwMode="ltGray">
          <a:xfrm rot="10800000">
            <a:off x="1619672" y="692696"/>
            <a:ext cx="7103712" cy="3132000"/>
          </a:xfrm>
          <a:prstGeom prst="rightArrow">
            <a:avLst>
              <a:gd name="adj1" fmla="val 79306"/>
              <a:gd name="adj2" fmla="val 47103"/>
            </a:avLst>
          </a:prstGeom>
          <a:gradFill rotWithShape="1">
            <a:gsLst>
              <a:gs pos="0">
                <a:schemeClr val="bg1"/>
              </a:gs>
              <a:gs pos="0">
                <a:schemeClr val="bg1"/>
              </a:gs>
              <a:gs pos="100000">
                <a:srgbClr val="96B947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AutoShape 22"/>
          <p:cNvSpPr>
            <a:spLocks noChangeArrowheads="1"/>
          </p:cNvSpPr>
          <p:nvPr/>
        </p:nvSpPr>
        <p:spPr bwMode="gray">
          <a:xfrm>
            <a:off x="2771800" y="1916832"/>
            <a:ext cx="5890406" cy="714380"/>
          </a:xfrm>
          <a:prstGeom prst="roundRect">
            <a:avLst>
              <a:gd name="adj" fmla="val 8434"/>
            </a:avLst>
          </a:prstGeom>
          <a:solidFill>
            <a:schemeClr val="accent2">
              <a:lumMod val="60000"/>
              <a:lumOff val="40000"/>
              <a:alpha val="85098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ko-KR" altLang="en-US" sz="1600" spc="-150" dirty="0" smtClean="0"/>
              <a:t>관리전문직 </a:t>
            </a:r>
            <a:r>
              <a:rPr lang="en-US" altLang="ko-KR" sz="1600" spc="-150" dirty="0" smtClean="0"/>
              <a:t>452</a:t>
            </a:r>
            <a:r>
              <a:rPr lang="ko-KR" altLang="en-US" sz="1400" spc="-150" dirty="0" err="1" smtClean="0"/>
              <a:t>만명</a:t>
            </a:r>
            <a:r>
              <a:rPr lang="en-US" altLang="ko-KR" sz="1600" spc="-150" dirty="0" smtClean="0"/>
              <a:t>(24.1</a:t>
            </a:r>
            <a:r>
              <a:rPr lang="en-US" altLang="ko-KR" sz="1400" spc="-150" dirty="0" smtClean="0"/>
              <a:t>%</a:t>
            </a:r>
            <a:r>
              <a:rPr lang="en-US" altLang="ko-KR" sz="1600" spc="-150" dirty="0" smtClean="0"/>
              <a:t>) </a:t>
            </a:r>
            <a:r>
              <a:rPr lang="ko-KR" altLang="en-US" sz="1600" spc="-150" dirty="0" smtClean="0"/>
              <a:t>해당</a:t>
            </a:r>
            <a:endParaRPr lang="ko-KR" altLang="en-US" sz="1600" spc="-150" dirty="0">
              <a:latin typeface="+mj-ea"/>
              <a:ea typeface="+mj-ea"/>
            </a:endParaRPr>
          </a:p>
        </p:txBody>
      </p:sp>
      <p:sp>
        <p:nvSpPr>
          <p:cNvPr id="8" name="AutoShape 22"/>
          <p:cNvSpPr>
            <a:spLocks noChangeArrowheads="1"/>
          </p:cNvSpPr>
          <p:nvPr/>
        </p:nvSpPr>
        <p:spPr bwMode="gray">
          <a:xfrm>
            <a:off x="2771800" y="1121324"/>
            <a:ext cx="5890406" cy="714380"/>
          </a:xfrm>
          <a:prstGeom prst="roundRect">
            <a:avLst>
              <a:gd name="adj" fmla="val 8434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600" spc="-150" dirty="0" smtClean="0"/>
              <a:t>고령자 </a:t>
            </a:r>
            <a:r>
              <a:rPr lang="en-US" altLang="ko-KR" sz="1600" spc="-150" dirty="0" smtClean="0"/>
              <a:t>328</a:t>
            </a:r>
            <a:r>
              <a:rPr lang="ko-KR" altLang="en-US" sz="1600" spc="-150" dirty="0" err="1" smtClean="0"/>
              <a:t>만명</a:t>
            </a:r>
            <a:r>
              <a:rPr lang="en-US" altLang="ko-KR" sz="1600" spc="-150" dirty="0" smtClean="0"/>
              <a:t>(</a:t>
            </a:r>
            <a:r>
              <a:rPr lang="ko-KR" altLang="en-US" sz="1600" spc="-150" dirty="0" smtClean="0"/>
              <a:t>전체 대비 </a:t>
            </a:r>
            <a:r>
              <a:rPr lang="en-US" altLang="ko-KR" sz="1600" spc="-150" dirty="0" smtClean="0"/>
              <a:t>17.4%)</a:t>
            </a:r>
          </a:p>
          <a:p>
            <a:pPr>
              <a:lnSpc>
                <a:spcPct val="120000"/>
              </a:lnSpc>
            </a:pPr>
            <a:r>
              <a:rPr lang="ko-KR" altLang="en-US" sz="1600" spc="-150" dirty="0" smtClean="0"/>
              <a:t>→ </a:t>
            </a:r>
            <a:r>
              <a:rPr lang="ko-KR" altLang="en-US" sz="1600" spc="-150" dirty="0" err="1" smtClean="0">
                <a:latin typeface="+mj-ea"/>
                <a:ea typeface="+mj-ea"/>
              </a:rPr>
              <a:t>비정규직</a:t>
            </a:r>
            <a:r>
              <a:rPr lang="ko-KR" altLang="en-US" sz="1600" spc="-150" dirty="0" smtClean="0">
                <a:latin typeface="+mj-ea"/>
                <a:ea typeface="+mj-ea"/>
              </a:rPr>
              <a:t> 전락</a:t>
            </a:r>
            <a:endParaRPr lang="ko-KR" altLang="en-US" sz="1400" spc="-150" dirty="0">
              <a:latin typeface="+mj-ea"/>
              <a:ea typeface="+mj-ea"/>
            </a:endParaRPr>
          </a:p>
        </p:txBody>
      </p:sp>
      <p:sp>
        <p:nvSpPr>
          <p:cNvPr id="9" name="AutoShape 22"/>
          <p:cNvSpPr>
            <a:spLocks noChangeArrowheads="1"/>
          </p:cNvSpPr>
          <p:nvPr/>
        </p:nvSpPr>
        <p:spPr bwMode="gray">
          <a:xfrm>
            <a:off x="2771800" y="2692960"/>
            <a:ext cx="5890406" cy="714380"/>
          </a:xfrm>
          <a:prstGeom prst="roundRect">
            <a:avLst>
              <a:gd name="adj" fmla="val 8434"/>
            </a:avLst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12000"/>
              </a:lnSpc>
            </a:pPr>
            <a:r>
              <a:rPr lang="ko-KR" altLang="en-US" sz="1600" spc="-150" dirty="0" smtClean="0">
                <a:latin typeface="+mj-ea"/>
                <a:ea typeface="+mj-ea"/>
              </a:rPr>
              <a:t>노사정합의문 없는 내용</a:t>
            </a:r>
            <a:r>
              <a:rPr lang="en-US" altLang="ko-KR" sz="1600" spc="-150" dirty="0" smtClean="0">
                <a:latin typeface="+mj-ea"/>
                <a:ea typeface="+mj-ea"/>
              </a:rPr>
              <a:t>,</a:t>
            </a:r>
          </a:p>
          <a:p>
            <a:pPr>
              <a:lnSpc>
                <a:spcPct val="112000"/>
              </a:lnSpc>
            </a:pPr>
            <a:r>
              <a:rPr lang="ko-KR" altLang="en-US" sz="1600" spc="-150" dirty="0" smtClean="0">
                <a:latin typeface="+mj-ea"/>
                <a:ea typeface="+mj-ea"/>
              </a:rPr>
              <a:t>                   합의 위반 대표적인 사례</a:t>
            </a:r>
            <a:endParaRPr lang="ko-KR" altLang="en-US" sz="1600" spc="-150" dirty="0">
              <a:latin typeface="+mj-ea"/>
              <a:ea typeface="+mj-ea"/>
            </a:endParaRPr>
          </a:p>
        </p:txBody>
      </p:sp>
      <p:sp>
        <p:nvSpPr>
          <p:cNvPr id="10" name="AutoShape 20"/>
          <p:cNvSpPr>
            <a:spLocks noChangeArrowheads="1"/>
          </p:cNvSpPr>
          <p:nvPr/>
        </p:nvSpPr>
        <p:spPr bwMode="gray">
          <a:xfrm>
            <a:off x="1797273" y="2050018"/>
            <a:ext cx="398463" cy="44926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gray">
          <a:xfrm>
            <a:off x="430306" y="1672199"/>
            <a:ext cx="1235075" cy="1235075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gray">
          <a:xfrm>
            <a:off x="585698" y="1817434"/>
            <a:ext cx="936953" cy="93531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3" name="Oval 14"/>
          <p:cNvSpPr>
            <a:spLocks noChangeArrowheads="1"/>
          </p:cNvSpPr>
          <p:nvPr/>
        </p:nvSpPr>
        <p:spPr bwMode="gray">
          <a:xfrm>
            <a:off x="607568" y="1831377"/>
            <a:ext cx="869041" cy="852818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4" name="Oval 15"/>
          <p:cNvSpPr>
            <a:spLocks noChangeArrowheads="1"/>
          </p:cNvSpPr>
          <p:nvPr/>
        </p:nvSpPr>
        <p:spPr bwMode="gray">
          <a:xfrm>
            <a:off x="658214" y="1855776"/>
            <a:ext cx="773504" cy="691317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ko-KR" altLang="en-US"/>
          </a:p>
        </p:txBody>
      </p:sp>
      <p:sp>
        <p:nvSpPr>
          <p:cNvPr id="15" name="WordArt 19"/>
          <p:cNvSpPr>
            <a:spLocks noChangeArrowheads="1" noChangeShapeType="1" noTextEdit="1"/>
          </p:cNvSpPr>
          <p:nvPr/>
        </p:nvSpPr>
        <p:spPr bwMode="auto">
          <a:xfrm>
            <a:off x="584778" y="2276872"/>
            <a:ext cx="936000" cy="27378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010"/>
              </a:avLst>
            </a:prstTxWarp>
          </a:bodyPr>
          <a:lstStyle/>
          <a:p>
            <a:r>
              <a:rPr lang="ko-KR" altLang="en-US" sz="3600" kern="10" spc="-300" dirty="0" smtClean="0">
                <a:ln w="28575">
                  <a:noFill/>
                  <a:round/>
                  <a:headEnd/>
                  <a:tailEnd/>
                </a:ln>
                <a:latin typeface="휴먼둥근헤드라인"/>
                <a:ea typeface="휴먼둥근헤드라인"/>
              </a:rPr>
              <a:t>전면확대</a:t>
            </a:r>
            <a:endParaRPr lang="ko-KR" altLang="en-US" sz="3600" kern="10" spc="-300" dirty="0">
              <a:ln w="28575">
                <a:noFill/>
                <a:round/>
                <a:headEnd/>
                <a:tailEnd/>
              </a:ln>
              <a:latin typeface="휴먼둥근헤드라인"/>
              <a:ea typeface="휴먼둥근헤드라인"/>
            </a:endParaRPr>
          </a:p>
        </p:txBody>
      </p:sp>
      <p:sp>
        <p:nvSpPr>
          <p:cNvPr id="16" name="AutoShape 26"/>
          <p:cNvSpPr>
            <a:spLocks noChangeArrowheads="1"/>
          </p:cNvSpPr>
          <p:nvPr/>
        </p:nvSpPr>
        <p:spPr bwMode="gray">
          <a:xfrm>
            <a:off x="5796136" y="1192762"/>
            <a:ext cx="2628956" cy="576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sz="2000" spc="-150" dirty="0" smtClean="0">
                <a:latin typeface="HY울릉도B" pitchFamily="18" charset="-127"/>
                <a:ea typeface="HY울릉도B" pitchFamily="18" charset="-127"/>
              </a:rPr>
              <a:t>55</a:t>
            </a:r>
            <a:r>
              <a:rPr lang="ko-KR" altLang="en-US" sz="2000" spc="-150" dirty="0" err="1" smtClean="0">
                <a:latin typeface="HY울릉도B" pitchFamily="18" charset="-127"/>
                <a:ea typeface="HY울릉도B" pitchFamily="18" charset="-127"/>
              </a:rPr>
              <a:t>세이상</a:t>
            </a:r>
            <a:r>
              <a:rPr lang="ko-KR" altLang="en-US" sz="2000" spc="-150" dirty="0" smtClean="0">
                <a:latin typeface="HY울릉도B" pitchFamily="18" charset="-127"/>
                <a:ea typeface="HY울릉도B" pitchFamily="18" charset="-127"/>
              </a:rPr>
              <a:t> 고령자</a:t>
            </a:r>
            <a:endParaRPr lang="ko-KR" altLang="en-US" sz="2000" spc="-150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7" name="AutoShape 26"/>
          <p:cNvSpPr>
            <a:spLocks noChangeArrowheads="1"/>
          </p:cNvSpPr>
          <p:nvPr/>
        </p:nvSpPr>
        <p:spPr bwMode="gray">
          <a:xfrm>
            <a:off x="5436096" y="1974084"/>
            <a:ext cx="2988996" cy="576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ko-KR" altLang="en-US" sz="2000" spc="-150" dirty="0" smtClean="0">
                <a:latin typeface="HY울릉도B" pitchFamily="18" charset="-127"/>
                <a:ea typeface="HY울릉도B" pitchFamily="18" charset="-127"/>
              </a:rPr>
              <a:t>년</a:t>
            </a:r>
            <a:r>
              <a:rPr lang="en-US" altLang="ko-KR" sz="2000" spc="-150" dirty="0" smtClean="0">
                <a:latin typeface="HY울릉도B" pitchFamily="18" charset="-127"/>
                <a:ea typeface="HY울릉도B" pitchFamily="18" charset="-127"/>
              </a:rPr>
              <a:t>5600</a:t>
            </a:r>
            <a:r>
              <a:rPr lang="ko-KR" altLang="en-US" sz="2000" spc="-150" dirty="0" smtClean="0">
                <a:latin typeface="HY울릉도B" pitchFamily="18" charset="-127"/>
                <a:ea typeface="HY울릉도B" pitchFamily="18" charset="-127"/>
              </a:rPr>
              <a:t>만원↑ 전문직</a:t>
            </a:r>
            <a:endParaRPr lang="ko-KR" altLang="en-US" sz="2000" spc="-150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8" name="AutoShape 26"/>
          <p:cNvSpPr>
            <a:spLocks noChangeArrowheads="1"/>
          </p:cNvSpPr>
          <p:nvPr/>
        </p:nvSpPr>
        <p:spPr bwMode="gray">
          <a:xfrm>
            <a:off x="6084168" y="2759902"/>
            <a:ext cx="2340924" cy="576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ko-KR" altLang="en-US" sz="2000" spc="-150" dirty="0" smtClean="0">
                <a:latin typeface="HY울릉도B" pitchFamily="18" charset="-127"/>
                <a:ea typeface="HY울릉도B" pitchFamily="18" charset="-127"/>
              </a:rPr>
              <a:t>뿌리산업 포함</a:t>
            </a:r>
            <a:endParaRPr lang="ko-KR" altLang="en-US" sz="2000" spc="-150" dirty="0"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gray">
          <a:xfrm>
            <a:off x="7920480" y="1124744"/>
            <a:ext cx="972000" cy="720000"/>
          </a:xfrm>
          <a:prstGeom prst="diamond">
            <a:avLst/>
          </a:prstGeom>
          <a:solidFill>
            <a:srgbClr val="00B05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gray">
          <a:xfrm>
            <a:off x="8178100" y="1130926"/>
            <a:ext cx="4700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4000" dirty="0">
                <a:solidFill>
                  <a:schemeClr val="bg1"/>
                </a:solidFill>
                <a:latin typeface="Arial" pitchFamily="34" charset="0"/>
                <a:ea typeface="HY태백B" pitchFamily="18" charset="-127"/>
                <a:cs typeface="Arial" pitchFamily="34" charset="0"/>
              </a:rPr>
              <a:t>1</a:t>
            </a:r>
          </a:p>
        </p:txBody>
      </p:sp>
      <p:sp>
        <p:nvSpPr>
          <p:cNvPr id="24" name="AutoShape 19"/>
          <p:cNvSpPr>
            <a:spLocks noChangeArrowheads="1"/>
          </p:cNvSpPr>
          <p:nvPr/>
        </p:nvSpPr>
        <p:spPr bwMode="gray">
          <a:xfrm>
            <a:off x="7920480" y="1911124"/>
            <a:ext cx="972000" cy="720000"/>
          </a:xfrm>
          <a:prstGeom prst="diamond">
            <a:avLst/>
          </a:prstGeom>
          <a:solidFill>
            <a:srgbClr val="FFC000"/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5" name="AutoShape 19"/>
          <p:cNvSpPr>
            <a:spLocks noChangeArrowheads="1"/>
          </p:cNvSpPr>
          <p:nvPr/>
        </p:nvSpPr>
        <p:spPr bwMode="gray">
          <a:xfrm>
            <a:off x="7920480" y="2696942"/>
            <a:ext cx="972000" cy="720000"/>
          </a:xfrm>
          <a:prstGeom prst="diamond">
            <a:avLst/>
          </a:prstGeom>
          <a:solidFill>
            <a:schemeClr val="accent6">
              <a:lumMod val="75000"/>
            </a:schemeClr>
          </a:solidFill>
          <a:ln w="25400" algn="ctr">
            <a:solidFill>
              <a:schemeClr val="bg1"/>
            </a:solidFill>
            <a:miter lim="800000"/>
            <a:headEnd/>
            <a:tailEnd/>
          </a:ln>
          <a:effectLst>
            <a:outerShdw dist="63500" dir="221219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" name="Text Box 21"/>
          <p:cNvSpPr txBox="1">
            <a:spLocks noChangeArrowheads="1"/>
          </p:cNvSpPr>
          <p:nvPr/>
        </p:nvSpPr>
        <p:spPr bwMode="gray">
          <a:xfrm>
            <a:off x="8178100" y="1923238"/>
            <a:ext cx="4700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4000" dirty="0" smtClean="0">
                <a:solidFill>
                  <a:schemeClr val="bg1"/>
                </a:solidFill>
                <a:latin typeface="Arial" pitchFamily="34" charset="0"/>
                <a:ea typeface="HY태백B" pitchFamily="18" charset="-127"/>
                <a:cs typeface="Arial" pitchFamily="34" charset="0"/>
              </a:rPr>
              <a:t>2</a:t>
            </a:r>
            <a:endParaRPr lang="en-US" altLang="ko-KR" sz="4000" dirty="0">
              <a:solidFill>
                <a:schemeClr val="bg1"/>
              </a:solidFill>
              <a:latin typeface="Arial" pitchFamily="34" charset="0"/>
              <a:ea typeface="HY태백B" pitchFamily="18" charset="-127"/>
              <a:cs typeface="Arial" pitchFamily="34" charset="0"/>
            </a:endParaRPr>
          </a:p>
        </p:txBody>
      </p:sp>
      <p:sp>
        <p:nvSpPr>
          <p:cNvPr id="27" name="Text Box 21"/>
          <p:cNvSpPr txBox="1">
            <a:spLocks noChangeArrowheads="1"/>
          </p:cNvSpPr>
          <p:nvPr/>
        </p:nvSpPr>
        <p:spPr bwMode="gray">
          <a:xfrm>
            <a:off x="8178100" y="2702562"/>
            <a:ext cx="47000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4000" dirty="0" smtClean="0">
                <a:solidFill>
                  <a:schemeClr val="bg1"/>
                </a:solidFill>
                <a:latin typeface="Arial" pitchFamily="34" charset="0"/>
                <a:ea typeface="HY태백B" pitchFamily="18" charset="-127"/>
                <a:cs typeface="Arial" pitchFamily="34" charset="0"/>
              </a:rPr>
              <a:t>3</a:t>
            </a:r>
            <a:endParaRPr lang="en-US" altLang="ko-KR" sz="4000" dirty="0">
              <a:solidFill>
                <a:schemeClr val="bg1"/>
              </a:solidFill>
              <a:latin typeface="Arial" pitchFamily="34" charset="0"/>
              <a:ea typeface="HY태백B" pitchFamily="18" charset="-127"/>
              <a:cs typeface="Arial" pitchFamily="34" charset="0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79512" y="5877272"/>
            <a:ext cx="8712968" cy="8640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  <a:buFont typeface="Wingdings" pitchFamily="2" charset="2"/>
              <a:buChar char="v"/>
            </a:pP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현행 파견법에서는 제조업 직접생산 공정에 파견을 금지하고 있음에도 불구하고</a:t>
            </a:r>
            <a:r>
              <a:rPr lang="en-US" altLang="ko-KR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</a:p>
          <a:p>
            <a:pPr algn="r">
              <a:lnSpc>
                <a:spcPct val="140000"/>
              </a:lnSpc>
            </a:pP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뿌리산업</a:t>
            </a:r>
            <a:r>
              <a:rPr lang="en-US" altLang="ko-KR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파견허용 시 대부분 제조업</a:t>
            </a:r>
            <a:r>
              <a:rPr lang="en-US" altLang="ko-KR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</a:t>
            </a: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특히 금속</a:t>
            </a:r>
            <a:r>
              <a:rPr lang="en-US" altLang="ko-KR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)</a:t>
            </a:r>
            <a:r>
              <a:rPr lang="ko-KR" altLang="en-US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은 사실상 파견근로 대체될 것</a:t>
            </a:r>
            <a:r>
              <a:rPr lang="en-US" altLang="ko-KR" sz="1600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en-US" altLang="ko-KR" sz="1600" b="1" spc="-150" dirty="0" smtClean="0">
              <a:solidFill>
                <a:srgbClr val="000066"/>
              </a:solidFill>
            </a:endParaRPr>
          </a:p>
        </p:txBody>
      </p:sp>
      <p:sp>
        <p:nvSpPr>
          <p:cNvPr id="30" name="WordArt 19"/>
          <p:cNvSpPr>
            <a:spLocks noChangeArrowheads="1" noChangeShapeType="1" noTextEdit="1"/>
          </p:cNvSpPr>
          <p:nvPr/>
        </p:nvSpPr>
        <p:spPr bwMode="auto">
          <a:xfrm>
            <a:off x="656786" y="1988840"/>
            <a:ext cx="792088" cy="252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0975"/>
              </a:avLst>
            </a:prstTxWarp>
          </a:bodyPr>
          <a:lstStyle/>
          <a:p>
            <a:r>
              <a:rPr lang="ko-KR" altLang="en-US" sz="3600" kern="10" spc="-300" dirty="0" smtClean="0">
                <a:ln w="28575">
                  <a:noFill/>
                  <a:round/>
                  <a:headEnd/>
                  <a:tailEnd/>
                </a:ln>
                <a:latin typeface="휴먼둥근헤드라인"/>
                <a:ea typeface="휴먼둥근헤드라인"/>
              </a:rPr>
              <a:t>파견</a:t>
            </a:r>
            <a:endParaRPr lang="ko-KR" altLang="en-US" sz="3600" kern="10" spc="-300" dirty="0">
              <a:ln w="28575">
                <a:noFill/>
                <a:round/>
                <a:headEnd/>
                <a:tailEnd/>
              </a:ln>
              <a:latin typeface="휴먼둥근헤드라인"/>
              <a:ea typeface="휴먼둥근헤드라인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3200" b="1" dirty="0" err="1" smtClean="0">
                <a:latin typeface="맑은 고딕" pitchFamily="50" charset="-127"/>
                <a:ea typeface="맑은 고딕" pitchFamily="50" charset="-127"/>
              </a:rPr>
              <a:t>비정규직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 전면확대</a:t>
            </a:r>
            <a:endParaRPr lang="ko-KR" altLang="en-US" sz="3200" spc="-300" dirty="0">
              <a:ln w="12700">
                <a:noFill/>
                <a:prstDash val="solid"/>
              </a:ln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2"/>
          <p:cNvSpPr>
            <a:spLocks noChangeArrowheads="1"/>
          </p:cNvSpPr>
          <p:nvPr/>
        </p:nvSpPr>
        <p:spPr bwMode="gray">
          <a:xfrm>
            <a:off x="317698" y="908720"/>
            <a:ext cx="8502774" cy="5760640"/>
          </a:xfrm>
          <a:prstGeom prst="roundRect">
            <a:avLst>
              <a:gd name="adj" fmla="val 995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30000"/>
              </a:lnSpc>
              <a:defRPr/>
            </a:pPr>
            <a:endParaRPr lang="en-US" altLang="ko-KR" sz="2000" u="sng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323528" y="980728"/>
            <a:ext cx="8496944" cy="43204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  <a:buFont typeface="Wingdings" pitchFamily="2" charset="2"/>
              <a:buChar char="v"/>
            </a:pP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재벌의 사내유보금은 </a:t>
            </a:r>
            <a:r>
              <a:rPr lang="en-US" altLang="ko-KR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710</a:t>
            </a: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조원으로 </a:t>
            </a:r>
            <a:r>
              <a:rPr lang="en-US" altLang="ko-KR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’09</a:t>
            </a:r>
            <a:r>
              <a:rPr lang="ko-KR" altLang="en-US" b="1" spc="-15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년이후</a:t>
            </a: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altLang="ko-KR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배가 넘는 </a:t>
            </a:r>
            <a:r>
              <a:rPr lang="en-US" altLang="ko-KR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355</a:t>
            </a:r>
            <a:r>
              <a:rPr lang="ko-KR" altLang="en-US" b="1" spc="-15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조원이 증가</a:t>
            </a:r>
            <a:endParaRPr lang="en-US" altLang="ko-KR" sz="1600" b="1" spc="-150" dirty="0" smtClean="0">
              <a:solidFill>
                <a:srgbClr val="000066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95536" y="1484784"/>
            <a:ext cx="8352928" cy="3384376"/>
          </a:xfrm>
          <a:prstGeom prst="roundRect">
            <a:avLst>
              <a:gd name="adj" fmla="val 1505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6000" indent="-216000">
              <a:lnSpc>
                <a:spcPct val="128000"/>
              </a:lnSpc>
              <a:buFont typeface="Wingdings" pitchFamily="2" charset="2"/>
              <a:buChar char="ü"/>
            </a:pPr>
            <a:r>
              <a:rPr lang="en-US" altLang="ko-KR" sz="1500" spc="-150" dirty="0" smtClean="0">
                <a:solidFill>
                  <a:srgbClr val="3A1300"/>
                </a:solidFill>
              </a:rPr>
              <a:t>30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대 대기업의 사내유보금은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710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조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3002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억원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(2015. 3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월 기준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)</a:t>
            </a:r>
            <a:endParaRPr lang="ko-KR" altLang="en-US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30000"/>
              </a:lnSpc>
              <a:buFont typeface="Wingdings" pitchFamily="2" charset="2"/>
              <a:buChar char="Ø"/>
            </a:pPr>
            <a:r>
              <a:rPr lang="ko-KR" altLang="en-US" sz="1500" spc="-150" dirty="0" smtClean="0">
                <a:solidFill>
                  <a:srgbClr val="3A1300"/>
                </a:solidFill>
              </a:rPr>
              <a:t>삼성그룹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232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조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현대그룹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113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조 등 정부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년 예산의 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두배가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넘는 규모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30000"/>
              </a:lnSpc>
              <a:buFont typeface="Wingdings" pitchFamily="2" charset="2"/>
              <a:buChar char="Ø"/>
            </a:pPr>
            <a:endParaRPr lang="ko-KR" altLang="en-US" sz="7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30000"/>
              </a:lnSpc>
              <a:buFont typeface="Wingdings" pitchFamily="2" charset="2"/>
              <a:buChar char="ü"/>
            </a:pPr>
            <a:r>
              <a:rPr lang="en-US" altLang="ko-KR" sz="1500" spc="-150" dirty="0" smtClean="0">
                <a:solidFill>
                  <a:srgbClr val="3A1300"/>
                </a:solidFill>
              </a:rPr>
              <a:t>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배당 현금총액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사상 최대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15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조원 돌파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10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대 그룹 총수의 배당금이 전년보다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35.3%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증가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100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억원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이상 고액 배당부자 재벌총수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·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일가 일색</a:t>
            </a:r>
          </a:p>
          <a:p>
            <a:pPr marL="216000" indent="-216000">
              <a:lnSpc>
                <a:spcPct val="130000"/>
              </a:lnSpc>
            </a:pPr>
            <a:r>
              <a:rPr lang="en-US" altLang="ko-KR" sz="1500" spc="-150" dirty="0" smtClean="0">
                <a:solidFill>
                  <a:srgbClr val="3A1300"/>
                </a:solidFill>
              </a:rPr>
              <a:t>     ※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정부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배당 부자들에게 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‘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배당소득증대세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’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로 세금감면 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30000"/>
              </a:lnSpc>
            </a:pPr>
            <a:endParaRPr lang="ko-KR" altLang="en-US" sz="7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28000"/>
              </a:lnSpc>
              <a:buFont typeface="Wingdings" pitchFamily="2" charset="2"/>
              <a:buChar char="ü"/>
            </a:pPr>
            <a:r>
              <a:rPr lang="ko-KR" altLang="en-US" sz="1500" spc="-150" dirty="0" smtClean="0">
                <a:solidFill>
                  <a:srgbClr val="3A1300"/>
                </a:solidFill>
              </a:rPr>
              <a:t>재벌들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경제 불확실성 이유로 투기적 부동산 취득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금융투기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총수의 지배권 확보를 위한 순환출자 자금 활동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중소기업 및 서민상권 진출을 위한 계열사 확장 등 비생산적 목적으로만 </a:t>
            </a:r>
            <a:r>
              <a:rPr lang="ko-KR" altLang="en-US" sz="1500" spc="-150" dirty="0" err="1" smtClean="0">
                <a:solidFill>
                  <a:srgbClr val="3A1300"/>
                </a:solidFill>
              </a:rPr>
              <a:t>사내유보금을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활용하고 있음</a:t>
            </a:r>
            <a:endParaRPr lang="en-US" altLang="ko-KR" sz="15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28000"/>
              </a:lnSpc>
              <a:buFont typeface="Wingdings" pitchFamily="2" charset="2"/>
              <a:buChar char="ü"/>
            </a:pPr>
            <a:endParaRPr lang="ko-KR" altLang="en-US" sz="600" spc="-150" dirty="0" smtClean="0">
              <a:solidFill>
                <a:srgbClr val="3A1300"/>
              </a:solidFill>
            </a:endParaRPr>
          </a:p>
          <a:p>
            <a:pPr marL="216000" indent="-216000">
              <a:lnSpc>
                <a:spcPct val="128000"/>
              </a:lnSpc>
              <a:buFont typeface="Wingdings" pitchFamily="2" charset="2"/>
              <a:buChar char="ü"/>
            </a:pPr>
            <a:r>
              <a:rPr lang="ko-KR" altLang="en-US" sz="1500" spc="-150" dirty="0" err="1" smtClean="0">
                <a:solidFill>
                  <a:srgbClr val="3A1300"/>
                </a:solidFill>
              </a:rPr>
              <a:t>사내유보금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 증가로 내수경기 위축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경제양극화 심화</a:t>
            </a:r>
            <a:r>
              <a:rPr lang="en-US" altLang="ko-KR" sz="1500" spc="-150" dirty="0" smtClean="0">
                <a:solidFill>
                  <a:srgbClr val="3A1300"/>
                </a:solidFill>
              </a:rPr>
              <a:t>, </a:t>
            </a:r>
            <a:r>
              <a:rPr lang="ko-KR" altLang="en-US" sz="1500" spc="-150" dirty="0" smtClean="0">
                <a:solidFill>
                  <a:srgbClr val="3A1300"/>
                </a:solidFill>
              </a:rPr>
              <a:t>일자리 창출 부족 등 부작용 유발</a:t>
            </a:r>
            <a:endParaRPr lang="ko-KR" altLang="en-US" sz="1500" spc="-150" dirty="0">
              <a:solidFill>
                <a:srgbClr val="3A1300"/>
              </a:solidFill>
            </a:endParaRPr>
          </a:p>
        </p:txBody>
      </p:sp>
      <p:pic>
        <p:nvPicPr>
          <p:cNvPr id="17306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869160"/>
            <a:ext cx="4938961" cy="2128639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869160"/>
            <a:ext cx="4938961" cy="2128639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73068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2260" y="4941168"/>
            <a:ext cx="2865884" cy="172819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쌓여가는 재벌들의 곳간</a:t>
            </a:r>
            <a:endParaRPr lang="ko-KR" altLang="en-US" sz="3200" spc="-300" dirty="0">
              <a:ln w="12700">
                <a:noFill/>
                <a:prstDash val="solid"/>
              </a:ln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www.junggi.co.kr/data/article/20160226/56cfb2115469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7272808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3368"/>
            <a:ext cx="3427377" cy="6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사각형 설명선 5"/>
          <p:cNvSpPr/>
          <p:nvPr/>
        </p:nvSpPr>
        <p:spPr bwMode="gray">
          <a:xfrm>
            <a:off x="2915816" y="116632"/>
            <a:ext cx="2520280" cy="1800200"/>
          </a:xfrm>
          <a:prstGeom prst="wedgeRectCallout">
            <a:avLst>
              <a:gd name="adj1" fmla="val -79301"/>
              <a:gd name="adj2" fmla="val 83227"/>
            </a:avLst>
          </a:prstGeom>
          <a:solidFill>
            <a:schemeClr val="bg1"/>
          </a:solidFill>
          <a:ln w="28575">
            <a:solidFill>
              <a:srgbClr val="002060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2800" spc="-150" dirty="0" smtClean="0">
                <a:latin typeface="+mn-ea"/>
              </a:rPr>
              <a:t>설악산 </a:t>
            </a:r>
            <a:endParaRPr lang="en-US" altLang="ko-KR" sz="2800" spc="-150" dirty="0" smtClean="0"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spc="-150" dirty="0" smtClean="0">
                <a:latin typeface="+mn-ea"/>
              </a:rPr>
              <a:t>높이</a:t>
            </a:r>
            <a:r>
              <a:rPr lang="ko-KR" altLang="en-US" sz="2800" spc="-150" dirty="0" smtClean="0">
                <a:latin typeface="+mn-ea"/>
              </a:rPr>
              <a:t> </a:t>
            </a:r>
            <a:r>
              <a:rPr lang="en-US" altLang="ko-KR" sz="2800" spc="-150" dirty="0" smtClean="0">
                <a:latin typeface="+mn-ea"/>
              </a:rPr>
              <a:t>1,708m</a:t>
            </a:r>
            <a:endParaRPr lang="ko-KR" altLang="en-US" sz="2800" spc="-150" dirty="0" smtClean="0">
              <a:latin typeface="+mn-ea"/>
            </a:endParaRPr>
          </a:p>
        </p:txBody>
      </p:sp>
      <p:sp>
        <p:nvSpPr>
          <p:cNvPr id="11" name="사각형 설명선 10"/>
          <p:cNvSpPr/>
          <p:nvPr/>
        </p:nvSpPr>
        <p:spPr bwMode="gray">
          <a:xfrm>
            <a:off x="2843808" y="4293096"/>
            <a:ext cx="2520280" cy="1800200"/>
          </a:xfrm>
          <a:prstGeom prst="wedgeRectCallout">
            <a:avLst>
              <a:gd name="adj1" fmla="val 102887"/>
              <a:gd name="adj2" fmla="val -258679"/>
            </a:avLst>
          </a:prstGeom>
          <a:solidFill>
            <a:schemeClr val="bg1"/>
          </a:solidFill>
          <a:ln w="28575">
            <a:solidFill>
              <a:srgbClr val="002060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2800" spc="-150" dirty="0" smtClean="0">
                <a:latin typeface="+mn-ea"/>
              </a:rPr>
              <a:t>이건희 회장 </a:t>
            </a:r>
            <a:endParaRPr lang="en-US" altLang="ko-KR" sz="2800" spc="-150" dirty="0" smtClean="0"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2800" spc="-150" dirty="0" smtClean="0">
                <a:latin typeface="+mn-ea"/>
              </a:rPr>
              <a:t>1,772m</a:t>
            </a:r>
            <a:endParaRPr lang="ko-KR" altLang="en-US" sz="2800" spc="-150" dirty="0" smtClean="0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293096"/>
            <a:ext cx="1080120" cy="239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110730"/>
            <a:ext cx="1080120" cy="239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080120" cy="239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직선 화살표 연결선 8"/>
          <p:cNvCxnSpPr/>
          <p:nvPr/>
        </p:nvCxnSpPr>
        <p:spPr>
          <a:xfrm flipV="1">
            <a:off x="6660232" y="404664"/>
            <a:ext cx="0" cy="6264696"/>
          </a:xfrm>
          <a:prstGeom prst="straightConnector1">
            <a:avLst/>
          </a:prstGeom>
          <a:ln w="76200">
            <a:solidFill>
              <a:srgbClr val="FF00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양쪽 모서리가 둥근 사각형 19"/>
          <p:cNvSpPr/>
          <p:nvPr/>
        </p:nvSpPr>
        <p:spPr>
          <a:xfrm>
            <a:off x="323528" y="980728"/>
            <a:ext cx="3240360" cy="1728192"/>
          </a:xfrm>
          <a:prstGeom prst="round2SameRect">
            <a:avLst>
              <a:gd name="adj1" fmla="val 3847"/>
              <a:gd name="adj2" fmla="val 0"/>
            </a:avLst>
          </a:prstGeom>
          <a:solidFill>
            <a:schemeClr val="bg1"/>
          </a:solidFill>
          <a:ln w="12700">
            <a:gradFill>
              <a:gsLst>
                <a:gs pos="100000">
                  <a:srgbClr val="0070C0">
                    <a:alpha val="54118"/>
                  </a:srgbClr>
                </a:gs>
                <a:gs pos="0">
                  <a:srgbClr val="0070C0">
                    <a:alpha val="52941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</a:ln>
          <a:effectLst>
            <a:innerShdw blurRad="317500">
              <a:srgbClr val="4BD0FF">
                <a:alpha val="34902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Picture 2" descr="http://memune.cafe24.com/wp/wp-content/uploads/2014/01/%EC%8B%9C%EC%A7%84%ED%95%91.jpg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980728"/>
            <a:ext cx="2124000" cy="1692000"/>
          </a:xfrm>
          <a:prstGeom prst="roundRect">
            <a:avLst>
              <a:gd name="adj" fmla="val 9190"/>
            </a:avLst>
          </a:prstGeom>
          <a:noFill/>
        </p:spPr>
      </p:pic>
      <p:pic>
        <p:nvPicPr>
          <p:cNvPr id="6" name="Picture 9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5" y="2889128"/>
            <a:ext cx="2124000" cy="1764000"/>
          </a:xfrm>
          <a:prstGeom prst="roundRect">
            <a:avLst>
              <a:gd name="adj" fmla="val 8614"/>
            </a:avLst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5" y="4833344"/>
            <a:ext cx="2124000" cy="1692000"/>
          </a:xfrm>
          <a:prstGeom prst="roundRect">
            <a:avLst>
              <a:gd name="adj" fmla="val 8039"/>
            </a:avLst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2852936"/>
            <a:ext cx="2340000" cy="1619976"/>
          </a:xfrm>
          <a:prstGeom prst="roundRect">
            <a:avLst>
              <a:gd name="adj" fmla="val 10199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사각형 설명선 11"/>
          <p:cNvSpPr/>
          <p:nvPr/>
        </p:nvSpPr>
        <p:spPr bwMode="gray">
          <a:xfrm>
            <a:off x="323528" y="4625752"/>
            <a:ext cx="3240360" cy="1899592"/>
          </a:xfrm>
          <a:prstGeom prst="wedgeRectCallout">
            <a:avLst>
              <a:gd name="adj1" fmla="val -1463"/>
              <a:gd name="adj2" fmla="val -75798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ko-KR" altLang="en-US" sz="1700" spc="-150" dirty="0" smtClean="0"/>
              <a:t>취임사에서 통치비전을 </a:t>
            </a:r>
            <a:endParaRPr lang="en-US" altLang="ko-KR" sz="1700" spc="-150" dirty="0" smtClean="0"/>
          </a:p>
          <a:p>
            <a:pPr algn="ctr">
              <a:lnSpc>
                <a:spcPct val="130000"/>
              </a:lnSpc>
            </a:pPr>
            <a:r>
              <a:rPr lang="ko-KR" altLang="en-US" sz="1700" spc="-150" dirty="0" smtClean="0"/>
              <a:t>약 </a:t>
            </a:r>
            <a:r>
              <a:rPr lang="en-US" altLang="ko-KR" sz="1700" spc="-150" dirty="0" smtClean="0"/>
              <a:t>800</a:t>
            </a:r>
            <a:r>
              <a:rPr lang="ko-KR" altLang="en-US" sz="1700" spc="-150" dirty="0" smtClean="0"/>
              <a:t>여 개의 깨알 같은 </a:t>
            </a:r>
            <a:endParaRPr lang="en-US" altLang="ko-KR" sz="1700" spc="-150" dirty="0" smtClean="0"/>
          </a:p>
          <a:p>
            <a:pPr algn="ctr">
              <a:lnSpc>
                <a:spcPct val="130000"/>
              </a:lnSpc>
            </a:pPr>
            <a:r>
              <a:rPr lang="ko-KR" altLang="en-US" sz="1700" spc="-150" dirty="0" smtClean="0"/>
              <a:t>주제어로 말하면서</a:t>
            </a:r>
            <a:r>
              <a:rPr lang="en-US" altLang="ko-KR" sz="1700" spc="-150" dirty="0" smtClean="0"/>
              <a:t>, </a:t>
            </a:r>
          </a:p>
          <a:p>
            <a:pPr algn="ctr">
              <a:lnSpc>
                <a:spcPct val="130000"/>
              </a:lnSpc>
            </a:pPr>
            <a:r>
              <a:rPr lang="en-US" altLang="ko-KR" sz="1700" spc="-150" dirty="0" smtClean="0"/>
              <a:t>‘</a:t>
            </a:r>
            <a:r>
              <a:rPr lang="ko-KR" altLang="en-US" sz="1700" spc="-150" dirty="0" smtClean="0"/>
              <a:t>노동</a:t>
            </a:r>
            <a:r>
              <a:rPr lang="en-US" altLang="ko-KR" sz="1700" spc="-150" dirty="0" smtClean="0"/>
              <a:t>’</a:t>
            </a:r>
            <a:r>
              <a:rPr lang="ko-KR" altLang="en-US" sz="1700" spc="-150" dirty="0" smtClean="0"/>
              <a:t>이라는 단어는 </a:t>
            </a:r>
            <a:endParaRPr lang="en-US" altLang="ko-KR" sz="1700" spc="-150" dirty="0" smtClean="0"/>
          </a:p>
          <a:p>
            <a:pPr algn="ctr">
              <a:lnSpc>
                <a:spcPct val="130000"/>
              </a:lnSpc>
            </a:pPr>
            <a:r>
              <a:rPr lang="ko-KR" altLang="en-US" sz="1700" spc="-150" dirty="0" smtClean="0"/>
              <a:t>한 번도 언급하지 않음</a:t>
            </a:r>
            <a:endParaRPr lang="ko-KR" altLang="en-US" sz="1700" spc="-150" dirty="0"/>
          </a:p>
        </p:txBody>
      </p:sp>
      <p:sp>
        <p:nvSpPr>
          <p:cNvPr id="13" name="사각형 설명선 12"/>
          <p:cNvSpPr/>
          <p:nvPr/>
        </p:nvSpPr>
        <p:spPr bwMode="gray">
          <a:xfrm>
            <a:off x="5940152" y="980728"/>
            <a:ext cx="2880000" cy="1692000"/>
          </a:xfrm>
          <a:prstGeom prst="wedgeRectCallout">
            <a:avLst>
              <a:gd name="adj1" fmla="val -65223"/>
              <a:gd name="adj2" fmla="val -1961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총리도 </a:t>
            </a:r>
            <a:r>
              <a:rPr lang="ko-KR" altLang="en-US" spc="-150" dirty="0" err="1" smtClean="0">
                <a:solidFill>
                  <a:srgbClr val="1E0A00"/>
                </a:solidFill>
              </a:rPr>
              <a:t>다같은</a:t>
            </a:r>
            <a:r>
              <a:rPr lang="ko-KR" altLang="en-US" spc="-150" dirty="0" smtClean="0">
                <a:solidFill>
                  <a:srgbClr val="1E0A00"/>
                </a:solidFill>
              </a:rPr>
              <a:t> 인민이며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나는 여러분이 고용한 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노동자</a:t>
            </a:r>
            <a:endParaRPr lang="ko-KR" altLang="en-US" spc="-150" dirty="0">
              <a:solidFill>
                <a:srgbClr val="1E0A00"/>
              </a:solidFill>
            </a:endParaRPr>
          </a:p>
        </p:txBody>
      </p:sp>
      <p:sp>
        <p:nvSpPr>
          <p:cNvPr id="14" name="사각형 설명선 13"/>
          <p:cNvSpPr/>
          <p:nvPr/>
        </p:nvSpPr>
        <p:spPr bwMode="gray">
          <a:xfrm>
            <a:off x="5940152" y="4833160"/>
            <a:ext cx="2880000" cy="1692000"/>
          </a:xfrm>
          <a:prstGeom prst="wedgeRectCallout">
            <a:avLst>
              <a:gd name="adj1" fmla="val -67597"/>
              <a:gd name="adj2" fmla="val 15293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경제위기 과정에서 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희생을 감내한 노동자들이 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경기 회복의 수혜를 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입어야 한다</a:t>
            </a:r>
            <a:endParaRPr lang="ko-KR" altLang="en-US" spc="-150" dirty="0">
              <a:solidFill>
                <a:srgbClr val="1E0A00"/>
              </a:solidFill>
            </a:endParaRPr>
          </a:p>
        </p:txBody>
      </p:sp>
      <p:sp>
        <p:nvSpPr>
          <p:cNvPr id="15" name="사각형 설명선 14"/>
          <p:cNvSpPr/>
          <p:nvPr/>
        </p:nvSpPr>
        <p:spPr bwMode="gray">
          <a:xfrm>
            <a:off x="5940152" y="2888944"/>
            <a:ext cx="2880000" cy="1764000"/>
          </a:xfrm>
          <a:prstGeom prst="wedgeRectCallout">
            <a:avLst>
              <a:gd name="adj1" fmla="val -63188"/>
              <a:gd name="adj2" fmla="val 2065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강한 노동조합 없이는 </a:t>
            </a:r>
            <a:endParaRPr lang="en-US" altLang="ko-KR" spc="-150" dirty="0" smtClean="0">
              <a:solidFill>
                <a:srgbClr val="1E0A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pc="-150" dirty="0" smtClean="0">
                <a:solidFill>
                  <a:srgbClr val="1E0A00"/>
                </a:solidFill>
              </a:rPr>
              <a:t>강한 중산층이 없다</a:t>
            </a:r>
            <a:endParaRPr lang="ko-KR" altLang="en-US" spc="-150" dirty="0">
              <a:solidFill>
                <a:srgbClr val="1E0A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5496" y="2996952"/>
            <a:ext cx="864096" cy="792088"/>
          </a:xfrm>
          <a:prstGeom prst="roundRect">
            <a:avLst>
              <a:gd name="adj" fmla="val 915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sz="199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ko-KR" altLang="en-US" sz="19900" spc="-15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바탕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23528" y="980728"/>
            <a:ext cx="3240360" cy="1728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20000"/>
              </a:lnSpc>
            </a:pPr>
            <a:r>
              <a:rPr lang="ko-KR" altLang="en-US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발전한 산업국가일수록 </a:t>
            </a:r>
            <a:r>
              <a:rPr lang="en-US" altLang="ko-KR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‘</a:t>
            </a:r>
            <a:r>
              <a:rPr lang="ko-KR" altLang="en-US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노동</a:t>
            </a:r>
            <a:r>
              <a:rPr lang="en-US" altLang="ko-KR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’</a:t>
            </a:r>
            <a:r>
              <a:rPr lang="ko-KR" altLang="en-US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의 중요성이 크지만</a:t>
            </a:r>
            <a:r>
              <a:rPr lang="en-US" altLang="ko-KR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, </a:t>
            </a:r>
          </a:p>
          <a:p>
            <a:pPr algn="just" fontAlgn="base">
              <a:lnSpc>
                <a:spcPct val="120000"/>
              </a:lnSpc>
            </a:pPr>
            <a:r>
              <a:rPr lang="ko-KR" altLang="en-US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세계 최고수준의 산업국가인 대한민국의 정치지도자는 </a:t>
            </a:r>
            <a:endParaRPr lang="en-US" altLang="ko-KR" sz="1700" b="1" spc="-300" dirty="0" smtClean="0">
              <a:gradFill>
                <a:gsLst>
                  <a:gs pos="12917">
                    <a:srgbClr val="3665C5"/>
                  </a:gs>
                  <a:gs pos="100000">
                    <a:srgbClr val="3665C5"/>
                  </a:gs>
                </a:gsLst>
                <a:lin ang="5400000" scaled="0"/>
              </a:gradFill>
            </a:endParaRPr>
          </a:p>
          <a:p>
            <a:pPr algn="just" fontAlgn="base">
              <a:lnSpc>
                <a:spcPct val="120000"/>
              </a:lnSpc>
            </a:pPr>
            <a:r>
              <a:rPr lang="en-US" altLang="ko-KR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‘</a:t>
            </a:r>
            <a:r>
              <a:rPr lang="ko-KR" altLang="en-US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노동</a:t>
            </a:r>
            <a:r>
              <a:rPr lang="en-US" altLang="ko-KR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’</a:t>
            </a:r>
            <a:r>
              <a:rPr lang="ko-KR" altLang="en-US" sz="1700" b="1" spc="-300" dirty="0" smtClean="0">
                <a:gradFill>
                  <a:gsLst>
                    <a:gs pos="12917">
                      <a:srgbClr val="3665C5"/>
                    </a:gs>
                    <a:gs pos="100000">
                      <a:srgbClr val="3665C5"/>
                    </a:gs>
                  </a:gsLst>
                  <a:lin ang="5400000" scaled="0"/>
                </a:gradFill>
              </a:rPr>
              <a:t>에 대해 언급하지 않음</a:t>
            </a:r>
            <a:endParaRPr lang="en-US" altLang="ko-KR" sz="1700" b="1" spc="-300" dirty="0" smtClean="0">
              <a:gradFill>
                <a:gsLst>
                  <a:gs pos="12917">
                    <a:srgbClr val="3665C5"/>
                  </a:gs>
                  <a:gs pos="100000">
                    <a:srgbClr val="3665C5"/>
                  </a:gs>
                </a:gsLst>
                <a:lin ang="5400000" scaled="0"/>
              </a:gra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노동에 대한 이해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현격한 차이</a:t>
            </a:r>
            <a:endParaRPr lang="ko-KR" altLang="en-US" sz="3200" spc="-300" dirty="0">
              <a:ln w="12700">
                <a:noFill/>
                <a:prstDash val="solid"/>
              </a:ln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69839"/>
            <a:ext cx="4392488" cy="3035225"/>
          </a:xfrm>
          <a:prstGeom prst="roundRect">
            <a:avLst>
              <a:gd name="adj" fmla="val 3712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모서리가 둥근 직사각형 25"/>
          <p:cNvSpPr/>
          <p:nvPr/>
        </p:nvSpPr>
        <p:spPr bwMode="gray">
          <a:xfrm>
            <a:off x="179512" y="3717032"/>
            <a:ext cx="4392488" cy="2935088"/>
          </a:xfrm>
          <a:prstGeom prst="roundRect">
            <a:avLst>
              <a:gd name="adj" fmla="val 6075"/>
            </a:avLst>
          </a:prstGeom>
          <a:solidFill>
            <a:srgbClr val="07111B"/>
          </a:solidFill>
          <a:ln w="2857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en-US" altLang="ko-KR" sz="1300" spc="-130" dirty="0" smtClean="0">
                <a:solidFill>
                  <a:schemeClr val="bg1"/>
                </a:solidFill>
              </a:rPr>
              <a:t>“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오늘날 당연시하는 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1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일 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8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시간과</a:t>
            </a:r>
            <a:endParaRPr lang="en-US" altLang="ko-KR" sz="13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300" spc="-130" dirty="0" smtClean="0">
                <a:solidFill>
                  <a:schemeClr val="bg1"/>
                </a:solidFill>
              </a:rPr>
              <a:t>주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40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시간 노동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, 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휴일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·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초과수당과 최저임금 등은</a:t>
            </a:r>
            <a:endParaRPr lang="en-US" altLang="ko-KR" sz="13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300" spc="-130" dirty="0" err="1" smtClean="0">
                <a:solidFill>
                  <a:schemeClr val="bg1"/>
                </a:solidFill>
              </a:rPr>
              <a:t>그동안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 노동자 권리를 위해 싸워온 노동운동 덕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”</a:t>
            </a:r>
          </a:p>
          <a:p>
            <a:pPr algn="ctr">
              <a:lnSpc>
                <a:spcPct val="130000"/>
              </a:lnSpc>
            </a:pPr>
            <a:endParaRPr lang="en-US" altLang="ko-KR" sz="6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300" spc="-130" dirty="0" smtClean="0">
                <a:solidFill>
                  <a:schemeClr val="bg1"/>
                </a:solidFill>
              </a:rPr>
              <a:t>내 가족의 생계를 보장할 좋은 직업을 원하는가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? </a:t>
            </a:r>
          </a:p>
          <a:p>
            <a:pPr algn="ctr">
              <a:lnSpc>
                <a:spcPct val="130000"/>
              </a:lnSpc>
            </a:pPr>
            <a:r>
              <a:rPr lang="ko-KR" altLang="en-US" sz="1300" spc="-130" dirty="0" smtClean="0">
                <a:solidFill>
                  <a:schemeClr val="bg1"/>
                </a:solidFill>
              </a:rPr>
              <a:t>누군가 내 뒤를 든든하게 봐주기를 바라는가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? </a:t>
            </a:r>
          </a:p>
          <a:p>
            <a:pPr algn="ctr">
              <a:lnSpc>
                <a:spcPct val="130000"/>
              </a:lnSpc>
            </a:pPr>
            <a:r>
              <a:rPr lang="en-US" altLang="ko-KR" sz="1300" spc="-130" dirty="0" smtClean="0">
                <a:solidFill>
                  <a:schemeClr val="bg1"/>
                </a:solidFill>
              </a:rPr>
              <a:t>“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나라면 노조에 가입하겠다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”</a:t>
            </a:r>
          </a:p>
          <a:p>
            <a:pPr algn="ctr">
              <a:lnSpc>
                <a:spcPct val="130000"/>
              </a:lnSpc>
            </a:pPr>
            <a:endParaRPr lang="en-US" altLang="ko-KR" sz="5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300" spc="-130" dirty="0" smtClean="0">
                <a:solidFill>
                  <a:schemeClr val="bg1"/>
                </a:solidFill>
              </a:rPr>
              <a:t>내가 여러 나라를 다녀보니 노조가 없거나 금지한 나라에서 </a:t>
            </a:r>
            <a:endParaRPr lang="en-US" altLang="ko-KR" sz="13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300" spc="-130" dirty="0" smtClean="0">
                <a:solidFill>
                  <a:schemeClr val="bg1"/>
                </a:solidFill>
              </a:rPr>
              <a:t>가혹한 착취가 일어나고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, 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늘 산재를 입고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, 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보호 받지도 못한다</a:t>
            </a:r>
            <a:endParaRPr lang="en-US" altLang="ko-KR" sz="13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altLang="ko-KR" sz="1300" spc="-130" dirty="0" smtClean="0">
                <a:solidFill>
                  <a:schemeClr val="bg1"/>
                </a:solidFill>
              </a:rPr>
              <a:t>“</a:t>
            </a:r>
            <a:r>
              <a:rPr lang="ko-KR" altLang="en-US" sz="1300" spc="-130" dirty="0" smtClean="0">
                <a:solidFill>
                  <a:schemeClr val="bg1"/>
                </a:solidFill>
              </a:rPr>
              <a:t>노조운동이 없기 때문이다</a:t>
            </a:r>
            <a:r>
              <a:rPr lang="en-US" altLang="ko-KR" sz="1300" spc="-130" dirty="0" smtClean="0">
                <a:solidFill>
                  <a:schemeClr val="bg1"/>
                </a:solidFill>
              </a:rPr>
              <a:t>”</a:t>
            </a:r>
          </a:p>
          <a:p>
            <a:pPr algn="ctr">
              <a:lnSpc>
                <a:spcPct val="130000"/>
              </a:lnSpc>
            </a:pPr>
            <a:endParaRPr lang="en-US" altLang="ko-KR" sz="500" spc="-150" dirty="0" smtClean="0">
              <a:solidFill>
                <a:schemeClr val="bg1"/>
              </a:solidFill>
            </a:endParaRPr>
          </a:p>
          <a:p>
            <a:pPr algn="r">
              <a:lnSpc>
                <a:spcPct val="130000"/>
              </a:lnSpc>
            </a:pPr>
            <a:r>
              <a:rPr lang="en-US" altLang="ko-KR" sz="11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2015. .9. 7 </a:t>
            </a:r>
            <a:r>
              <a:rPr lang="ko-KR" altLang="en-US" sz="11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美 노동절 기념연설</a:t>
            </a:r>
            <a:endParaRPr lang="ko-KR" altLang="en-US" sz="11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http://ojsfile.ohmynews.com/STD_IMG_FILE/2015/0909/IE001869529_ST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6550" y="980728"/>
            <a:ext cx="4073922" cy="4073922"/>
          </a:xfrm>
          <a:prstGeom prst="roundRect">
            <a:avLst>
              <a:gd name="adj" fmla="val 3424"/>
            </a:avLst>
          </a:prstGeom>
          <a:noFill/>
        </p:spPr>
      </p:pic>
      <p:sp>
        <p:nvSpPr>
          <p:cNvPr id="28" name="모서리가 둥근 직사각형 27"/>
          <p:cNvSpPr/>
          <p:nvPr/>
        </p:nvSpPr>
        <p:spPr bwMode="gray">
          <a:xfrm>
            <a:off x="4745272" y="3717032"/>
            <a:ext cx="4075200" cy="2935088"/>
          </a:xfrm>
          <a:prstGeom prst="roundRect">
            <a:avLst>
              <a:gd name="adj" fmla="val 3271"/>
            </a:avLst>
          </a:prstGeom>
          <a:solidFill>
            <a:srgbClr val="07111B"/>
          </a:solidFill>
          <a:ln w="2857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en-US" altLang="ko-KR" sz="1600" dirty="0" smtClean="0">
                <a:solidFill>
                  <a:srgbClr val="FFFF00"/>
                </a:solidFill>
              </a:rPr>
              <a:t>“</a:t>
            </a:r>
            <a:r>
              <a:rPr lang="ko-KR" altLang="en-US" sz="1600" spc="-130" dirty="0" smtClean="0">
                <a:solidFill>
                  <a:srgbClr val="FFFF00"/>
                </a:solidFill>
              </a:rPr>
              <a:t>강성노조가 자기들 밥그릇 챙기기에만 </a:t>
            </a:r>
            <a:endParaRPr lang="en-US" altLang="ko-KR" sz="1600" spc="-130" dirty="0" smtClean="0">
              <a:solidFill>
                <a:srgbClr val="FFFF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rgbClr val="FFFF00"/>
                </a:solidFill>
              </a:rPr>
              <a:t>골몰하고 있다</a:t>
            </a:r>
            <a:r>
              <a:rPr lang="en-US" altLang="ko-KR" sz="1600" spc="-130" dirty="0" smtClean="0">
                <a:solidFill>
                  <a:srgbClr val="FFFF00"/>
                </a:solidFill>
              </a:rPr>
              <a:t>"</a:t>
            </a:r>
          </a:p>
          <a:p>
            <a:pPr algn="ctr">
              <a:lnSpc>
                <a:spcPct val="130000"/>
              </a:lnSpc>
            </a:pPr>
            <a:endParaRPr lang="en-US" altLang="ko-KR" sz="700" spc="-130" dirty="0" smtClean="0">
              <a:solidFill>
                <a:srgbClr val="FFFF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altLang="ko-KR" sz="1600" spc="-130" dirty="0" smtClean="0">
                <a:solidFill>
                  <a:srgbClr val="FFFF00"/>
                </a:solidFill>
              </a:rPr>
              <a:t>“ </a:t>
            </a:r>
            <a:r>
              <a:rPr lang="ko-KR" altLang="en-US" sz="1600" spc="-130" dirty="0" smtClean="0">
                <a:solidFill>
                  <a:srgbClr val="FFFF00"/>
                </a:solidFill>
              </a:rPr>
              <a:t>쇠파이프로 공권력을 두들겨 팬 </a:t>
            </a:r>
            <a:endParaRPr lang="en-US" altLang="ko-KR" sz="1600" spc="-130" dirty="0" smtClean="0">
              <a:solidFill>
                <a:srgbClr val="FFFF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rgbClr val="FFFF00"/>
                </a:solidFill>
              </a:rPr>
              <a:t>노조 때문에 국민소득 </a:t>
            </a:r>
            <a:r>
              <a:rPr lang="en-US" altLang="ko-KR" sz="1600" spc="-130" dirty="0" smtClean="0">
                <a:solidFill>
                  <a:srgbClr val="FFFF00"/>
                </a:solidFill>
              </a:rPr>
              <a:t>3</a:t>
            </a:r>
            <a:r>
              <a:rPr lang="ko-KR" altLang="en-US" sz="1600" spc="-130" dirty="0" smtClean="0">
                <a:solidFill>
                  <a:srgbClr val="FFFF00"/>
                </a:solidFill>
              </a:rPr>
              <a:t>만 달러를 </a:t>
            </a:r>
            <a:endParaRPr lang="en-US" altLang="ko-KR" sz="1600" spc="-130" dirty="0" smtClean="0">
              <a:solidFill>
                <a:srgbClr val="FFFF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rgbClr val="FFFF00"/>
                </a:solidFill>
              </a:rPr>
              <a:t>달성하지 못했다</a:t>
            </a:r>
            <a:r>
              <a:rPr lang="en-US" altLang="ko-KR" sz="1600" spc="-130" dirty="0" smtClean="0">
                <a:solidFill>
                  <a:srgbClr val="FFFF00"/>
                </a:solidFill>
              </a:rPr>
              <a:t>”</a:t>
            </a:r>
            <a:endParaRPr lang="en-US" altLang="ko-KR" sz="1400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  <a:p>
            <a:pPr algn="r">
              <a:lnSpc>
                <a:spcPct val="130000"/>
              </a:lnSpc>
            </a:pPr>
            <a:endParaRPr lang="en-US" altLang="ko-KR" sz="1100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  <a:p>
            <a:pPr algn="r">
              <a:lnSpc>
                <a:spcPct val="130000"/>
              </a:lnSpc>
            </a:pPr>
            <a:endParaRPr lang="en-US" altLang="ko-KR" sz="1100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  <a:p>
            <a:pPr algn="r">
              <a:lnSpc>
                <a:spcPct val="130000"/>
              </a:lnSpc>
            </a:pPr>
            <a:r>
              <a:rPr lang="en-US" altLang="ko-KR" sz="1100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2015. .9. 2 </a:t>
            </a:r>
            <a:r>
              <a:rPr lang="ko-KR" altLang="en-US" sz="1100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100" dirty="0" err="1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새누리당</a:t>
            </a:r>
            <a:r>
              <a:rPr lang="ko-KR" altLang="en-US" sz="1100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 대표 국회 연설</a:t>
            </a:r>
            <a:endParaRPr lang="ko-KR" altLang="en-US" sz="1100" dirty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 bwMode="gray">
          <a:xfrm>
            <a:off x="179512" y="3734272"/>
            <a:ext cx="4392488" cy="2935088"/>
          </a:xfrm>
          <a:prstGeom prst="roundRect">
            <a:avLst>
              <a:gd name="adj" fmla="val 6075"/>
            </a:avLst>
          </a:prstGeom>
          <a:solidFill>
            <a:srgbClr val="07111B"/>
          </a:solidFill>
          <a:ln w="2857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chemeClr val="bg1"/>
                </a:solidFill>
              </a:rPr>
              <a:t>노동시간단축과 초과근로수당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,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 최저임금</a:t>
            </a:r>
            <a:r>
              <a:rPr lang="ko-KR" altLang="en-US" sz="1200" spc="-130" dirty="0" smtClean="0">
                <a:solidFill>
                  <a:schemeClr val="bg1"/>
                </a:solidFill>
              </a:rPr>
              <a:t> </a:t>
            </a:r>
            <a:r>
              <a:rPr lang="ko-KR" altLang="en-US" sz="1400" spc="-130" dirty="0" smtClean="0">
                <a:solidFill>
                  <a:schemeClr val="bg1"/>
                </a:solidFill>
              </a:rPr>
              <a:t>등</a:t>
            </a:r>
            <a:endParaRPr lang="en-US" altLang="ko-KR" sz="16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chemeClr val="bg1"/>
                </a:solidFill>
              </a:rPr>
              <a:t>노동운동</a:t>
            </a:r>
            <a:r>
              <a:rPr lang="ko-KR" altLang="en-US" sz="1400" spc="-130" dirty="0" smtClean="0">
                <a:solidFill>
                  <a:schemeClr val="bg1"/>
                </a:solidFill>
              </a:rPr>
              <a:t>의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 덕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!</a:t>
            </a:r>
          </a:p>
          <a:p>
            <a:pPr algn="ctr">
              <a:lnSpc>
                <a:spcPct val="130000"/>
              </a:lnSpc>
            </a:pPr>
            <a:endParaRPr lang="en-US" altLang="ko-KR" sz="6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altLang="ko-KR" sz="1600" spc="-130" dirty="0" smtClean="0">
                <a:solidFill>
                  <a:schemeClr val="bg1"/>
                </a:solidFill>
              </a:rPr>
              <a:t>“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생계 보장을 위한 좋은 직업과 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chemeClr val="bg1"/>
                </a:solidFill>
              </a:rPr>
              <a:t>직장에서의 보호를 원한다면 노조에 가입하라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”</a:t>
            </a:r>
          </a:p>
          <a:p>
            <a:pPr algn="ctr">
              <a:lnSpc>
                <a:spcPct val="130000"/>
              </a:lnSpc>
            </a:pPr>
            <a:endParaRPr lang="en-US" altLang="ko-KR" sz="5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chemeClr val="bg1"/>
                </a:solidFill>
              </a:rPr>
              <a:t>노조가 없거나 노동운동이 약한 나라는</a:t>
            </a:r>
            <a:endParaRPr lang="en-US" altLang="ko-KR" sz="16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ko-KR" altLang="en-US" sz="1600" spc="-130" dirty="0" smtClean="0">
                <a:solidFill>
                  <a:schemeClr val="bg1"/>
                </a:solidFill>
              </a:rPr>
              <a:t>착취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, 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산재</a:t>
            </a:r>
            <a:r>
              <a:rPr lang="ko-KR" altLang="en-US" sz="1400" spc="-130" dirty="0" smtClean="0">
                <a:solidFill>
                  <a:schemeClr val="bg1"/>
                </a:solidFill>
              </a:rPr>
              <a:t> 그리고</a:t>
            </a:r>
            <a:r>
              <a:rPr lang="en-US" altLang="ko-KR" sz="1400" spc="-130" dirty="0" smtClean="0">
                <a:solidFill>
                  <a:schemeClr val="bg1"/>
                </a:solidFill>
              </a:rPr>
              <a:t> 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노동자들이 보호 받지 못한다</a:t>
            </a:r>
            <a:endParaRPr lang="en-US" altLang="ko-KR" sz="1600" spc="-130" dirty="0" smtClean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altLang="ko-KR" sz="1600" spc="-130" dirty="0" smtClean="0">
                <a:solidFill>
                  <a:schemeClr val="bg1"/>
                </a:solidFill>
              </a:rPr>
              <a:t>“</a:t>
            </a:r>
            <a:r>
              <a:rPr lang="ko-KR" altLang="en-US" sz="1600" spc="-130" dirty="0" smtClean="0">
                <a:solidFill>
                  <a:schemeClr val="bg1"/>
                </a:solidFill>
              </a:rPr>
              <a:t>왜냐면 노조운동이 없기 때문이다</a:t>
            </a:r>
            <a:r>
              <a:rPr lang="en-US" altLang="ko-KR" sz="1600" spc="-130" dirty="0" smtClean="0">
                <a:solidFill>
                  <a:schemeClr val="bg1"/>
                </a:solidFill>
              </a:rPr>
              <a:t>”</a:t>
            </a:r>
            <a:endParaRPr lang="ko-KR" altLang="en-US" sz="14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노동에 대한 이해 </a:t>
            </a:r>
            <a:r>
              <a:rPr lang="en-US" altLang="ko-KR" sz="32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3200" b="1" dirty="0" smtClean="0">
                <a:latin typeface="맑은 고딕" pitchFamily="50" charset="-127"/>
                <a:ea typeface="맑은 고딕" pitchFamily="50" charset="-127"/>
              </a:rPr>
              <a:t>달라도 너무 다른 두 나라</a:t>
            </a:r>
            <a:endParaRPr lang="ko-KR" altLang="en-US" sz="3200" spc="-300" dirty="0">
              <a:ln w="12700">
                <a:noFill/>
                <a:prstDash val="solid"/>
              </a:ln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04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2555776" y="4221658"/>
            <a:ext cx="6270014" cy="10001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411760" y="4293096"/>
            <a:ext cx="6271154" cy="855958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360000" tIns="180000" rIns="360000" bIns="180000">
            <a:spAutoFit/>
          </a:bodyPr>
          <a:lstStyle/>
          <a:p>
            <a:pPr algn="ctr"/>
            <a:r>
              <a:rPr lang="ko-KR" altLang="en-US" sz="32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정부의 노사관계 불법 개입</a:t>
            </a:r>
            <a:endParaRPr lang="ko-KR" altLang="en-US" sz="320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노동부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-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2016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 임금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단체교섭 지도방향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(3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23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lang="ko-KR" altLang="en-US" sz="28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다이어그램 8"/>
          <p:cNvGraphicFramePr/>
          <p:nvPr/>
        </p:nvGraphicFramePr>
        <p:xfrm>
          <a:off x="899592" y="1556792"/>
          <a:ext cx="70567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467544" y="2132856"/>
            <a:ext cx="7992888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업무상 재해자 자녀 등의 우선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특별채용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고용세습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?)</a:t>
            </a:r>
          </a:p>
          <a:p>
            <a:pPr>
              <a:buFontTx/>
              <a:buChar char="-"/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노조사무실 편의제공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비품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전기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수도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냉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난방 등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차량지원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전임자 차량유지비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국내 출장 시 출장비 지급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재정자립기금 지원 등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근로시간면제한도 위반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교섭기간 중 교섭위원의 전임활동인정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단체협약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일방해지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제한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단협체결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시까지 기존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단협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효력유지 규정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노동부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–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단체협약 개선지도 계획 발표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(3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28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lang="ko-KR" altLang="en-US" sz="2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7544" y="1628800"/>
            <a:ext cx="2140330" cy="461665"/>
          </a:xfrm>
          <a:prstGeom prst="rect">
            <a:avLst/>
          </a:prstGeom>
          <a:solidFill>
            <a:srgbClr val="92D050"/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ko-KR" altLang="en-US" sz="2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노조활동 관련</a:t>
            </a:r>
            <a:endParaRPr lang="en-US" altLang="ko-KR" sz="2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95536" y="1124744"/>
            <a:ext cx="18133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위법사항 예시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4" name="Picture 2" descr="C:\Users\user-pc\AppData\Local\Microsoft\Windows\Temporary Internet Files\Content.IE5\GIQI47PI\SMT-P22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905164"/>
            <a:ext cx="1728192" cy="1296144"/>
          </a:xfrm>
          <a:prstGeom prst="rect">
            <a:avLst/>
          </a:prstGeom>
          <a:noFill/>
        </p:spPr>
      </p:pic>
      <p:pic>
        <p:nvPicPr>
          <p:cNvPr id="3077" name="Picture 5" descr="C:\Users\user-pc\AppData\Local\Microsoft\Windows\Temporary Internet Files\Content.IE5\5V2GX6D3\서울시내버스_8000번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013176"/>
            <a:ext cx="1471712" cy="1103784"/>
          </a:xfrm>
          <a:prstGeom prst="rect">
            <a:avLst/>
          </a:prstGeom>
          <a:noFill/>
        </p:spPr>
      </p:pic>
      <p:pic>
        <p:nvPicPr>
          <p:cNvPr id="3080" name="Picture 8" descr="C:\Users\user-pc\AppData\Local\Microsoft\Windows\Temporary Internet Files\Content.IE5\JXE18I1V\shutterstock_10680453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941168"/>
            <a:ext cx="1016627" cy="1295040"/>
          </a:xfrm>
          <a:prstGeom prst="rect">
            <a:avLst/>
          </a:prstGeom>
          <a:noFill/>
        </p:spPr>
      </p:pic>
      <p:pic>
        <p:nvPicPr>
          <p:cNvPr id="3081" name="Picture 9" descr="C:\Users\user-pc\AppData\Local\Microsoft\Windows\Temporary Internet Files\Content.IE5\JXE18I1V\선풍기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869160"/>
            <a:ext cx="1445146" cy="1445146"/>
          </a:xfrm>
          <a:prstGeom prst="rect">
            <a:avLst/>
          </a:prstGeom>
          <a:noFill/>
        </p:spPr>
      </p:pic>
      <p:pic>
        <p:nvPicPr>
          <p:cNvPr id="3083" name="Picture 11" descr="C:\Users\user-pc\AppData\Local\Microsoft\Windows\Temporary Internet Files\Content.IE5\GKOLFYNG\이미지_79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4869160"/>
            <a:ext cx="1585097" cy="1283319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971600" y="4725144"/>
            <a:ext cx="925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X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83768" y="4797152"/>
            <a:ext cx="925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X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67944" y="4797152"/>
            <a:ext cx="925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X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48064" y="4797152"/>
            <a:ext cx="925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X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20272" y="4725144"/>
            <a:ext cx="9252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 smtClean="0">
                <a:solidFill>
                  <a:srgbClr val="FF0000"/>
                </a:solidFill>
              </a:rPr>
              <a:t>X</a:t>
            </a:r>
            <a:endParaRPr lang="ko-KR" altLang="en-US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95536" y="3933056"/>
            <a:ext cx="8496944" cy="17007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경영상 이유에 의한 해고 시 노조동의 조항  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기업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분할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합병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양도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양수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사업장 이전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휴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폐업 시 노조동의 조항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하도급 시 노조동의 조항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비정규직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채용 시 노조동의 또는 노사합의로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비정규직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채용규모를 정하는 조항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9533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노동부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–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단체협약 개선지도 계획 발표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(3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28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lang="ko-KR" altLang="en-US" sz="2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1196752"/>
            <a:ext cx="18133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위법사항 예시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6" y="3501008"/>
            <a:ext cx="1832553" cy="461665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ko-KR" altLang="en-US" sz="2400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경영권 </a:t>
            </a:r>
            <a:r>
              <a:rPr lang="ko-KR" altLang="en-US" sz="2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관련</a:t>
            </a:r>
            <a:endParaRPr lang="en-US" altLang="ko-KR" sz="2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2132856"/>
            <a:ext cx="8424936" cy="1080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조합원 또는 노조간부 배치전환 시 노조동의 조항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징계위원회 노사동수 구성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가부동수 시 부결 조항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95536" y="1700808"/>
            <a:ext cx="1832553" cy="46166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ko-KR" altLang="en-US" sz="2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인사권 관련</a:t>
            </a:r>
            <a:endParaRPr lang="en-US" altLang="ko-KR" sz="2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0" y="0"/>
            <a:ext cx="9144000" cy="8813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문제점</a:t>
            </a:r>
            <a:endParaRPr lang="ko-KR" altLang="en-US" sz="2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폭발 1 5"/>
          <p:cNvSpPr/>
          <p:nvPr/>
        </p:nvSpPr>
        <p:spPr>
          <a:xfrm>
            <a:off x="0" y="1628800"/>
            <a:ext cx="4320480" cy="2376264"/>
          </a:xfrm>
          <a:prstGeom prst="irregularSeal1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노사자치영역 침해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3933056"/>
            <a:ext cx="8496944" cy="1700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쉬운해고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노동조건 개악 지침의 관철과 현장확산을 위해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전방위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압박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노조활동 무력화를 위한 정부차원의 단체교섭 개입 노골화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사측의 일방적인 인사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경영권 행사에 대한 노조개입 사전차단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저성과자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퇴출과 직무성과중심의 임금체계개편을 관철하기 위한 치졸한 행위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 descr="C:\Users\user-pc\Desktop\5.1노대\리플렛\스크랩\10.jpg"/>
          <p:cNvPicPr>
            <a:picLocks noChangeAspect="1" noChangeArrowheads="1"/>
          </p:cNvPicPr>
          <p:nvPr/>
        </p:nvPicPr>
        <p:blipFill>
          <a:blip r:embed="rId3" cstate="print"/>
          <a:srcRect r="13141" b="29358"/>
          <a:stretch>
            <a:fillRect/>
          </a:stretch>
        </p:blipFill>
        <p:spPr bwMode="auto">
          <a:xfrm rot="451459">
            <a:off x="4771838" y="1249839"/>
            <a:ext cx="4250647" cy="2135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0" y="0"/>
            <a:ext cx="9144000" cy="8813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문제점</a:t>
            </a:r>
            <a:endParaRPr lang="ko-KR" altLang="en-US" sz="2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폭발 1 5"/>
          <p:cNvSpPr/>
          <p:nvPr/>
        </p:nvSpPr>
        <p:spPr>
          <a:xfrm>
            <a:off x="0" y="692696"/>
            <a:ext cx="4320480" cy="2952328"/>
          </a:xfrm>
          <a:prstGeom prst="irregularSeal1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노동조합의 손발을 묶어놓는 행위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512" y="3717032"/>
            <a:ext cx="8496944" cy="1700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노동조합의 교섭기능 무력화 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노조활동을 하지 말라는 것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회사가 하는 것은 모두가 인사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경영권인가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결국 노조의 손발을 묶어놓고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경제활성화를 빌미로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경영계의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숙원사업 해결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04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555776" y="4221658"/>
            <a:ext cx="6270014" cy="100013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411760" y="4293096"/>
            <a:ext cx="6271154" cy="917513"/>
          </a:xfrm>
          <a:prstGeom prst="rect">
            <a:avLst/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360000" tIns="180000" rIns="360000" bIns="180000">
            <a:spAutoFit/>
          </a:bodyPr>
          <a:lstStyle/>
          <a:p>
            <a:pPr algn="ctr"/>
            <a:r>
              <a:rPr lang="ko-KR" altLang="en-US" sz="36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한국노총의 투쟁방향</a:t>
            </a:r>
            <a:endParaRPr lang="en-US" altLang="ko-KR" sz="3600" spc="-150" dirty="0" smtClean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7544" y="188640"/>
            <a:ext cx="84629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쉬운 해고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맑은 고딕"/>
                <a:ea typeface="맑은 고딕"/>
              </a:rPr>
              <a:t>∙</a:t>
            </a:r>
            <a:r>
              <a:rPr lang="ko-KR" altLang="en-US" sz="2800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취업규칙 일방변경 지침 발표</a:t>
            </a:r>
            <a:r>
              <a:rPr lang="en-US" altLang="ko-KR" spc="-150" dirty="0" smtClean="0">
                <a:ln w="12700">
                  <a:noFill/>
                  <a:prstDash val="solid"/>
                </a:ln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(2016.1.22)</a:t>
            </a:r>
            <a:endParaRPr lang="ko-KR" altLang="en-US" sz="1050" spc="-150" dirty="0">
              <a:ln w="12700">
                <a:noFill/>
                <a:prstDash val="solid"/>
              </a:ln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정기대의원대회 </a:t>
            </a:r>
            <a:r>
              <a:rPr kumimoji="1" lang="en-US" altLang="ko-KR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–</a:t>
            </a:r>
            <a:r>
              <a:rPr kumimoji="1" lang="ko-KR" altLang="en-US" sz="20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지침폐기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! 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노동법 개악저지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!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투쟁계획 확정 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24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endParaRPr lang="ko-KR" altLang="en-US" sz="2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6840760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755576" y="4797152"/>
            <a:ext cx="741682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en-US" altLang="ko-KR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2016 </a:t>
            </a:r>
            <a:r>
              <a:rPr kumimoji="1" lang="ko-KR" altLang="en-US" sz="2000" b="1" i="1" spc="-15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임단투</a:t>
            </a:r>
            <a:r>
              <a:rPr kumimoji="1" lang="ko-KR" altLang="en-US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승리</a:t>
            </a:r>
            <a:r>
              <a:rPr kumimoji="1" lang="en-US" altLang="ko-KR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 </a:t>
            </a:r>
            <a:r>
              <a:rPr kumimoji="1" lang="ko-KR" altLang="en-US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총선 후 노동법개악 저지 </a:t>
            </a:r>
            <a:r>
              <a:rPr kumimoji="1" lang="ko-KR" altLang="en-US" sz="2000" b="1" i="1" spc="-15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대국회</a:t>
            </a:r>
            <a:r>
              <a:rPr kumimoji="1" lang="ko-KR" altLang="en-US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투쟁</a:t>
            </a:r>
            <a:r>
              <a:rPr kumimoji="1" lang="en-US" altLang="ko-KR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전개</a:t>
            </a:r>
            <a:r>
              <a:rPr kumimoji="1" lang="en-US" altLang="ko-KR" sz="2000" b="1" i="1" spc="-15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</a:p>
          <a:p>
            <a:pPr lvl="0"/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lvl="0"/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▲현장투쟁 지원을 위한 신속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대응팀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구성 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0"/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▲정부지침 현장무력화 투쟁 전개 ▲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2016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임단투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승리 ▲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5.1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전국노동자대회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▲반노동자정당 심판 ▲노동법개악 저지 대 국회 총력투쟁 결의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노총 중앙투쟁상황실 구성 및 활동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131840" y="908720"/>
            <a:ext cx="2808312" cy="864096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/>
              <a:t>중앙투쟁상황실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179512" y="2564904"/>
            <a:ext cx="2808312" cy="8640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/>
              <a:t>정책대응팀</a:t>
            </a:r>
            <a:endParaRPr lang="ko-KR" altLang="en-US" sz="2000" b="1" dirty="0"/>
          </a:p>
        </p:txBody>
      </p:sp>
      <p:sp>
        <p:nvSpPr>
          <p:cNvPr id="8" name="직사각형 7"/>
          <p:cNvSpPr/>
          <p:nvPr/>
        </p:nvSpPr>
        <p:spPr>
          <a:xfrm>
            <a:off x="3131840" y="2564904"/>
            <a:ext cx="2808312" cy="8640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맑은 고딕" pitchFamily="50" charset="-127"/>
                <a:ea typeface="맑은 고딕" pitchFamily="50" charset="-127"/>
              </a:rPr>
              <a:t>현장투쟁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신속대응팀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84168" y="2564904"/>
            <a:ext cx="2808312" cy="8640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latin typeface="맑은 고딕" pitchFamily="50" charset="-127"/>
                <a:ea typeface="맑은 고딕" pitchFamily="50" charset="-127"/>
              </a:rPr>
              <a:t>법률대응팀</a:t>
            </a:r>
            <a:endParaRPr lang="en-US" altLang="ko-KR" sz="20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9512" y="3429000"/>
            <a:ext cx="2808312" cy="244827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 정부 정책대응 및 전략수립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현장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임단협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대응지침 시달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노동부 노사관계 개입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대응지침 시달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131840" y="3429000"/>
            <a:ext cx="2808312" cy="244827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현장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임단협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교섭지원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투쟁사업장 현황파악 및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투쟁지원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현장점검 및 선도사업장 선정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및 집중지원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투쟁승리 모범사례 발굴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084168" y="3429000"/>
            <a:ext cx="2808312" cy="244827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긴급 신고센터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운영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사업장 단위 효력정지 가처분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무효확인소송 등 법률소송지원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헌법 소원 추진</a:t>
            </a:r>
          </a:p>
        </p:txBody>
      </p:sp>
      <p:cxnSp>
        <p:nvCxnSpPr>
          <p:cNvPr id="15" name="직선 연결선 14"/>
          <p:cNvCxnSpPr>
            <a:stCxn id="6" idx="2"/>
            <a:endCxn id="8" idx="0"/>
          </p:cNvCxnSpPr>
          <p:nvPr/>
        </p:nvCxnSpPr>
        <p:spPr>
          <a:xfrm>
            <a:off x="4535996" y="1772816"/>
            <a:ext cx="0" cy="7920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619672" y="2204864"/>
            <a:ext cx="0" cy="36004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7452320" y="2204864"/>
            <a:ext cx="0" cy="36004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H="1">
            <a:off x="1619672" y="2204864"/>
            <a:ext cx="5832648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323528" y="2852936"/>
            <a:ext cx="216024" cy="36724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정부 지침 무력화를 위한 노총 대응 방안</a:t>
            </a:r>
            <a:endParaRPr lang="ko-KR" altLang="en-US" sz="28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95536" y="908720"/>
            <a:ext cx="64807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한국노총 사무총국</a:t>
            </a:r>
            <a:r>
              <a:rPr lang="en-US" altLang="ko-KR" sz="20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- </a:t>
            </a:r>
            <a:r>
              <a:rPr lang="ko-KR" altLang="en-US" sz="2000" b="1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산별</a:t>
            </a:r>
            <a:r>
              <a:rPr lang="ko-KR" altLang="en-US" sz="20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연맹 </a:t>
            </a:r>
            <a:r>
              <a:rPr lang="ko-KR" altLang="en-US" sz="2000" b="1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합동대응팀</a:t>
            </a:r>
            <a:r>
              <a:rPr lang="ko-KR" altLang="en-US" sz="20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구성</a:t>
            </a:r>
            <a:endParaRPr lang="ko-KR" altLang="en-US" sz="2000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9552" y="1628800"/>
            <a:ext cx="58326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대정부 정책대응 및 대응지침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정책본부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교섭동향 파악 및 투쟁지원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조직본부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법률지원 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중앙법률원</a:t>
            </a:r>
            <a:r>
              <a:rPr kumimoji="1" lang="en-US" altLang="ko-KR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부문별 회원조합 연맹담당자 결합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7544" y="134076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정부의 부당한 단체교섭 지도개입 현장점검</a:t>
            </a:r>
            <a:r>
              <a:rPr lang="en-US" altLang="ko-KR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교섭지원</a:t>
            </a:r>
            <a:r>
              <a:rPr lang="en-US" altLang="ko-KR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법률대응 지원</a:t>
            </a:r>
            <a:endParaRPr lang="ko-KR" altLang="en-US" dirty="0">
              <a:solidFill>
                <a:schemeClr val="tx2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39552" y="3212976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직무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․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성과중심의 인사제도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․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임금체계 확산을 위한 정부 주도의 </a:t>
            </a:r>
            <a:endParaRPr lang="en-US" altLang="ko-KR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각종 지역노사단체 간담회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전국 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8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개 </a:t>
            </a:r>
            <a:r>
              <a:rPr lang="ko-KR" altLang="en-US" b="1" dirty="0" err="1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권역별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민관합동 ‘능력중심 인력운영지원단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' 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활동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, ‘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노사발전재단의 종합컨설팅 및 노사상생 협력프로그램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각종 워크숍 등</a:t>
            </a:r>
            <a:r>
              <a:rPr lang="en-US" altLang="ko-KR" b="1" dirty="0" smtClean="0">
                <a:solidFill>
                  <a:schemeClr val="tx2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)’ 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등에 대한 협력중단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불참 및 불응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67544" y="2852936"/>
            <a:ext cx="234391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ko-KR" altLang="en-US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지역본부별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대응방안</a:t>
            </a:r>
            <a:endParaRPr lang="ko-KR" altLang="en-US" dirty="0" smtClean="0"/>
          </a:p>
        </p:txBody>
      </p:sp>
      <p:sp>
        <p:nvSpPr>
          <p:cNvPr id="18" name="직사각형 17"/>
          <p:cNvSpPr/>
          <p:nvPr/>
        </p:nvSpPr>
        <p:spPr>
          <a:xfrm>
            <a:off x="467544" y="4499828"/>
            <a:ext cx="252028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회원조합별 대응지침</a:t>
            </a:r>
            <a:endParaRPr lang="ko-KR" altLang="en-US" dirty="0" smtClean="0"/>
          </a:p>
        </p:txBody>
      </p:sp>
      <p:sp>
        <p:nvSpPr>
          <p:cNvPr id="19" name="직사각형 18"/>
          <p:cNvSpPr/>
          <p:nvPr/>
        </p:nvSpPr>
        <p:spPr>
          <a:xfrm>
            <a:off x="467544" y="5674022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정부의 노사교섭 개입행위 불참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․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불응</a:t>
            </a:r>
            <a:endParaRPr lang="ko-KR" altLang="en-US" dirty="0" smtClean="0"/>
          </a:p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고용노동부의 단체교섭 지도개입 행위 </a:t>
            </a:r>
            <a:r>
              <a:rPr lang="ko-KR" altLang="en-US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포착시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즉각적인 상급단체 신고</a:t>
            </a:r>
            <a:endParaRPr lang="ko-KR" altLang="en-US" dirty="0" smtClean="0"/>
          </a:p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사측의 일반해고 및 부당한 단체협약 개정요구에 대한 상급단체 보고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39552" y="485986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고용노동부의 사업장 집중지도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․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교섭개입 행위에 대한 신고체계 확립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467544" y="5313982"/>
            <a:ext cx="252028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단위노조 대응지침</a:t>
            </a:r>
            <a:endParaRPr lang="ko-KR" altLang="en-US" dirty="0" smtClean="0"/>
          </a:p>
        </p:txBody>
      </p:sp>
      <p:sp>
        <p:nvSpPr>
          <p:cNvPr id="24" name="직사각형 23"/>
          <p:cNvSpPr/>
          <p:nvPr/>
        </p:nvSpPr>
        <p:spPr>
          <a:xfrm>
            <a:off x="3059832" y="4509120"/>
            <a:ext cx="31683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/>
              <a:t>*</a:t>
            </a:r>
            <a:r>
              <a:rPr lang="ko-KR" altLang="en-US" sz="1400" dirty="0" smtClean="0"/>
              <a:t>홈페이지 체크리스트 참조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 l="26869" t="11532" r="29425" b="15380"/>
          <a:stretch>
            <a:fillRect/>
          </a:stretch>
        </p:blipFill>
        <p:spPr bwMode="auto">
          <a:xfrm rot="318040">
            <a:off x="4867208" y="1502882"/>
            <a:ext cx="3741332" cy="5005296"/>
          </a:xfrm>
          <a:prstGeom prst="rect">
            <a:avLst/>
          </a:prstGeom>
          <a:ln w="63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5536" y="1844824"/>
            <a:ext cx="56886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ko-KR" altLang="en-US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양대노총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ko-KR" altLang="en-US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법률원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및 </a:t>
            </a:r>
            <a:r>
              <a:rPr lang="ko-KR" altLang="en-US" dirty="0" err="1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김선수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변호사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법무법인 시민</a:t>
            </a:r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), </a:t>
            </a:r>
          </a:p>
          <a:p>
            <a:r>
              <a:rPr lang="en-US" altLang="ko-KR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헌법소송 절차 협의 추진 중</a:t>
            </a:r>
            <a:endParaRPr lang="en-US" altLang="ko-KR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ko-KR" altLang="en-US" dirty="0" smtClean="0"/>
          </a:p>
          <a:p>
            <a:pPr>
              <a:buFontTx/>
              <a:buChar char="-"/>
            </a:pPr>
            <a:r>
              <a:rPr lang="ko-KR" altLang="en-US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헌법소원 심판청구인 모집 </a:t>
            </a:r>
            <a:endParaRPr lang="en-US" altLang="ko-KR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US" altLang="ko-KR" sz="16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  (</a:t>
            </a:r>
            <a:r>
              <a:rPr lang="ko-KR" altLang="en-US" sz="16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위임장 홈페이지에서 다운로드</a:t>
            </a:r>
            <a:r>
              <a:rPr lang="en-US" altLang="ko-KR" sz="16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정부 지침 무력화를 위한 노총 대응 방안</a:t>
            </a:r>
            <a:endParaRPr lang="ko-KR" altLang="en-US" sz="28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95536" y="1268760"/>
            <a:ext cx="194421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/>
              <a:t>헌법소원 추진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95536" y="1052736"/>
            <a:ext cx="856895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일시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5.1(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오후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시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장소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서울시청 광장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규모 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만명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정부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대 지침 분쇄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!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노동법 개악 저지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!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2016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임단투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승리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!</a:t>
            </a:r>
          </a:p>
          <a:p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 한국노총의 투쟁동력을 새롭게 결집하는 결의의 장 </a:t>
            </a: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 cstate="print"/>
          <a:srcRect r="16177" b="32707"/>
          <a:stretch>
            <a:fillRect/>
          </a:stretch>
        </p:blipFill>
        <p:spPr bwMode="auto">
          <a:xfrm>
            <a:off x="2555776" y="2924944"/>
            <a:ext cx="6322890" cy="3424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21344024">
            <a:off x="218716" y="4565065"/>
            <a:ext cx="3424768" cy="609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 rot="21344024">
            <a:off x="126648" y="4444592"/>
            <a:ext cx="3443830" cy="6429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 smtClean="0">
                <a:solidFill>
                  <a:schemeClr val="bg1"/>
                </a:solidFill>
              </a:rPr>
              <a:t>성과 연봉제 저지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!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 rot="21344024">
            <a:off x="121190" y="2980889"/>
            <a:ext cx="3424768" cy="609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 rot="21344024">
            <a:off x="19142" y="2859005"/>
            <a:ext cx="3443830" cy="6429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 smtClean="0">
                <a:solidFill>
                  <a:schemeClr val="bg1"/>
                </a:solidFill>
              </a:rPr>
              <a:t>노동법 개악 저지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!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 rot="21344024">
            <a:off x="269450" y="3771566"/>
            <a:ext cx="3424768" cy="609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 rot="21344024">
            <a:off x="177382" y="3651093"/>
            <a:ext cx="3443830" cy="642938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 err="1" smtClean="0">
                <a:solidFill>
                  <a:schemeClr val="bg1"/>
                </a:solidFill>
              </a:rPr>
              <a:t>쉬운해고지침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분쇄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!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32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5.1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전국노동자대회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 rot="21344024">
            <a:off x="341867" y="5298524"/>
            <a:ext cx="3661604" cy="6318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 rot="21344024">
            <a:off x="270331" y="5221285"/>
            <a:ext cx="3683000" cy="642938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 smtClean="0">
                <a:solidFill>
                  <a:schemeClr val="bg1"/>
                </a:solidFill>
              </a:rPr>
              <a:t>관치금융 철폐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!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 rot="21344024">
            <a:off x="701497" y="6121858"/>
            <a:ext cx="3424768" cy="609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 rot="21344024">
            <a:off x="609429" y="6001385"/>
            <a:ext cx="3443830" cy="64293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2400" b="1" dirty="0" err="1" smtClean="0">
                <a:solidFill>
                  <a:schemeClr val="bg1"/>
                </a:solidFill>
              </a:rPr>
              <a:t>비정규직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차별철폐</a:t>
            </a:r>
            <a:r>
              <a:rPr lang="en-US" altLang="ko-KR" sz="2400" b="1" dirty="0" smtClean="0">
                <a:solidFill>
                  <a:schemeClr val="bg1"/>
                </a:solidFill>
              </a:rPr>
              <a:t>!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 descr="새누리당2.jpg"/>
          <p:cNvPicPr>
            <a:picLocks noChangeAspect="1"/>
          </p:cNvPicPr>
          <p:nvPr/>
        </p:nvPicPr>
        <p:blipFill>
          <a:blip r:embed="rId3" cstate="print"/>
          <a:srcRect b="14862"/>
          <a:stretch>
            <a:fillRect/>
          </a:stretch>
        </p:blipFill>
        <p:spPr>
          <a:xfrm>
            <a:off x="827584" y="3356992"/>
            <a:ext cx="7460031" cy="3501008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755576" y="1052736"/>
            <a:ext cx="7488832" cy="410445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5, 6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현장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임단투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집중투쟁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정육면체 14"/>
          <p:cNvSpPr/>
          <p:nvPr/>
        </p:nvSpPr>
        <p:spPr>
          <a:xfrm>
            <a:off x="467544" y="1052736"/>
            <a:ext cx="8064896" cy="864096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지침폐기 및 무력화 투쟁</a:t>
            </a:r>
            <a:endParaRPr lang="ko-KR" altLang="en-US" sz="2200" dirty="0"/>
          </a:p>
        </p:txBody>
      </p:sp>
      <p:sp>
        <p:nvSpPr>
          <p:cNvPr id="16" name="정육면체 15"/>
          <p:cNvSpPr/>
          <p:nvPr/>
        </p:nvSpPr>
        <p:spPr>
          <a:xfrm>
            <a:off x="467544" y="2132856"/>
            <a:ext cx="8064896" cy="864096"/>
          </a:xfrm>
          <a:prstGeom prst="cub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신속 </a:t>
            </a:r>
            <a:r>
              <a:rPr lang="ko-KR" altLang="en-US" sz="2200" b="1" dirty="0" err="1" smtClean="0">
                <a:latin typeface="맑은 고딕" pitchFamily="50" charset="-127"/>
                <a:ea typeface="맑은 고딕" pitchFamily="50" charset="-127"/>
              </a:rPr>
              <a:t>대응팀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 현장 투쟁지원</a:t>
            </a:r>
            <a:endParaRPr lang="ko-KR" altLang="en-US" sz="2200" dirty="0"/>
          </a:p>
        </p:txBody>
      </p:sp>
      <p:sp>
        <p:nvSpPr>
          <p:cNvPr id="17" name="정육면체 16"/>
          <p:cNvSpPr/>
          <p:nvPr/>
        </p:nvSpPr>
        <p:spPr>
          <a:xfrm>
            <a:off x="467544" y="3212976"/>
            <a:ext cx="8064896" cy="864096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긴급 신고센터 운영 및 현장 법률지원</a:t>
            </a:r>
            <a:endParaRPr lang="ko-KR" altLang="en-US" sz="2200" dirty="0"/>
          </a:p>
        </p:txBody>
      </p:sp>
      <p:sp>
        <p:nvSpPr>
          <p:cNvPr id="18" name="정육면체 17"/>
          <p:cNvSpPr/>
          <p:nvPr/>
        </p:nvSpPr>
        <p:spPr>
          <a:xfrm>
            <a:off x="467544" y="4365104"/>
            <a:ext cx="8064896" cy="864096"/>
          </a:xfrm>
          <a:prstGeom prst="cub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지역</a:t>
            </a:r>
            <a:r>
              <a:rPr lang="en-US" altLang="ko-KR" sz="2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200" b="1" dirty="0" err="1" smtClean="0">
                <a:latin typeface="맑은 고딕" pitchFamily="50" charset="-127"/>
                <a:ea typeface="맑은 고딕" pitchFamily="50" charset="-127"/>
              </a:rPr>
              <a:t>연맹별</a:t>
            </a:r>
            <a:r>
              <a:rPr lang="ko-KR" altLang="en-US" sz="2200" b="1" dirty="0" smtClean="0">
                <a:latin typeface="맑은 고딕" pitchFamily="50" charset="-127"/>
                <a:ea typeface="맑은 고딕" pitchFamily="50" charset="-127"/>
              </a:rPr>
              <a:t> 투쟁승리 결의대회 개최</a:t>
            </a:r>
            <a:endParaRPr lang="en-US" altLang="ko-KR" sz="22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214813" y="7143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kumimoji="0" lang="en-US" altLang="ko-KR" sz="400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414" name="TextBox 11"/>
          <p:cNvSpPr txBox="1">
            <a:spLocks noChangeArrowheads="1"/>
          </p:cNvSpPr>
          <p:nvPr/>
        </p:nvSpPr>
        <p:spPr bwMode="auto">
          <a:xfrm>
            <a:off x="395536" y="1052736"/>
            <a:ext cx="85689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전국 단위노조대표자 결의대회 개최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여야 정당 압박투쟁 전개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전국노동자대회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각종 규탄집회 등 저지투쟁 전개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0"/>
            <a:ext cx="9144000" cy="7647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ko-KR" altLang="en-US" sz="2800" b="1" i="0" u="none" strike="noStrike" cap="none" spc="-15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</a:t>
            </a:r>
            <a:r>
              <a:rPr kumimoji="1" lang="ko-KR" altLang="en-US" sz="28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6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이후 </a:t>
            </a:r>
            <a:r>
              <a:rPr kumimoji="1" lang="ko-KR" altLang="en-US" sz="3200" b="1" spc="-150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대국회</a:t>
            </a:r>
            <a:r>
              <a:rPr kumimoji="1" lang="en-US" altLang="ko-KR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3200" b="1" spc="-15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대정부 노동법개악 저지투쟁</a:t>
            </a:r>
            <a:endParaRPr lang="ko-KR" altLang="en-US" sz="3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 descr="0416 단조대표자대회.jpg"/>
          <p:cNvPicPr>
            <a:picLocks noChangeAspect="1"/>
          </p:cNvPicPr>
          <p:nvPr/>
        </p:nvPicPr>
        <p:blipFill>
          <a:blip r:embed="rId3" cstate="print"/>
          <a:srcRect t="5201" b="10800"/>
          <a:stretch>
            <a:fillRect/>
          </a:stretch>
        </p:blipFill>
        <p:spPr>
          <a:xfrm>
            <a:off x="611560" y="2132856"/>
            <a:ext cx="6912768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041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635896" y="4005064"/>
            <a:ext cx="4293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i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모여야 이긴다</a:t>
            </a:r>
            <a:r>
              <a:rPr lang="en-US" altLang="ko-KR" sz="4800" b="1" i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!</a:t>
            </a:r>
          </a:p>
          <a:p>
            <a:r>
              <a:rPr lang="ko-KR" altLang="en-US" sz="4800" b="1" i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싸워야 바뀐다</a:t>
            </a:r>
            <a:r>
              <a:rPr lang="en-US" altLang="ko-KR" sz="4800" b="1" i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!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707904" y="5661248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 dirty="0" smtClean="0"/>
              <a:t>5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일 </a:t>
            </a:r>
            <a:r>
              <a:rPr lang="en-US" altLang="ko-KR" b="1" dirty="0" smtClean="0"/>
              <a:t>13</a:t>
            </a:r>
            <a:r>
              <a:rPr lang="ko-KR" altLang="en-US" b="1" dirty="0" smtClean="0"/>
              <a:t>시</a:t>
            </a:r>
            <a:endParaRPr lang="en-US" altLang="ko-KR" b="1" dirty="0" smtClean="0"/>
          </a:p>
          <a:p>
            <a:pPr>
              <a:defRPr/>
            </a:pPr>
            <a:r>
              <a:rPr lang="ko-KR" altLang="en-US" b="1" dirty="0" smtClean="0"/>
              <a:t>서울시청광장에서 만납시다</a:t>
            </a:r>
            <a:r>
              <a:rPr lang="en-US" altLang="ko-KR" b="1" dirty="0" smtClean="0"/>
              <a:t>!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2415</Words>
  <Application>Microsoft Office PowerPoint</Application>
  <PresentationFormat>화면 슬라이드 쇼(4:3)</PresentationFormat>
  <Paragraphs>486</Paragraphs>
  <Slides>45</Slides>
  <Notes>13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</vt:vector>
  </TitlesOfParts>
  <Company>Federation of Korean Trade Unions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Federation of Korean Trade Unions</dc:creator>
  <cp:lastModifiedBy>Federation of Korean Trade Unions</cp:lastModifiedBy>
  <cp:revision>231</cp:revision>
  <dcterms:created xsi:type="dcterms:W3CDTF">2016-03-21T02:40:32Z</dcterms:created>
  <dcterms:modified xsi:type="dcterms:W3CDTF">2016-04-20T02:25:42Z</dcterms:modified>
</cp:coreProperties>
</file>